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42"/>
  </p:notesMasterIdLst>
  <p:sldIdLst>
    <p:sldId id="3673" r:id="rId3"/>
    <p:sldId id="3674" r:id="rId4"/>
    <p:sldId id="3675" r:id="rId5"/>
    <p:sldId id="3676" r:id="rId6"/>
    <p:sldId id="3677" r:id="rId7"/>
    <p:sldId id="3678" r:id="rId8"/>
    <p:sldId id="3679" r:id="rId9"/>
    <p:sldId id="3680" r:id="rId10"/>
    <p:sldId id="3681" r:id="rId11"/>
    <p:sldId id="3682" r:id="rId12"/>
    <p:sldId id="3683" r:id="rId13"/>
    <p:sldId id="3708" r:id="rId14"/>
    <p:sldId id="3684" r:id="rId15"/>
    <p:sldId id="3704" r:id="rId16"/>
    <p:sldId id="3695" r:id="rId17"/>
    <p:sldId id="3625" r:id="rId18"/>
    <p:sldId id="3693" r:id="rId19"/>
    <p:sldId id="3692" r:id="rId20"/>
    <p:sldId id="3691" r:id="rId21"/>
    <p:sldId id="3615" r:id="rId22"/>
    <p:sldId id="3690" r:id="rId23"/>
    <p:sldId id="347" r:id="rId24"/>
    <p:sldId id="3689" r:id="rId25"/>
    <p:sldId id="3688" r:id="rId26"/>
    <p:sldId id="3687" r:id="rId27"/>
    <p:sldId id="3686" r:id="rId28"/>
    <p:sldId id="3696" r:id="rId29"/>
    <p:sldId id="3697" r:id="rId30"/>
    <p:sldId id="3609" r:id="rId31"/>
    <p:sldId id="3699" r:id="rId32"/>
    <p:sldId id="3698" r:id="rId33"/>
    <p:sldId id="3700" r:id="rId34"/>
    <p:sldId id="3478" r:id="rId35"/>
    <p:sldId id="3669" r:id="rId36"/>
    <p:sldId id="3694" r:id="rId37"/>
    <p:sldId id="3706" r:id="rId38"/>
    <p:sldId id="3702" r:id="rId39"/>
    <p:sldId id="3703" r:id="rId40"/>
    <p:sldId id="37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2682A"/>
    <a:srgbClr val="0D2D52"/>
    <a:srgbClr val="0D2D51"/>
    <a:srgbClr val="ED7D31"/>
    <a:srgbClr val="FF0000"/>
    <a:srgbClr val="FFD700"/>
    <a:srgbClr val="00FF00"/>
    <a:srgbClr val="9E2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C8279-60B2-6742-9071-F940438C68E4}" v="27" dt="2024-04-02T15:27:02.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77"/>
    <p:restoredTop sz="96190"/>
  </p:normalViewPr>
  <p:slideViewPr>
    <p:cSldViewPr snapToGrid="0">
      <p:cViewPr varScale="1">
        <p:scale>
          <a:sx n="82" d="100"/>
          <a:sy n="82" d="100"/>
        </p:scale>
        <p:origin x="200" y="9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89006-01B5-624A-A080-4305045A63BD}" type="datetimeFigureOut">
              <a:rPr lang="en-US" smtClean="0"/>
              <a:t>4/1/24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2E257-1B0A-7F47-AEDA-69A487BD1378}" type="slidenum">
              <a:rPr lang="en-US" smtClean="0"/>
              <a:t>‹#›</a:t>
            </a:fld>
            <a:endParaRPr lang="en-US"/>
          </a:p>
        </p:txBody>
      </p:sp>
    </p:spTree>
    <p:extLst>
      <p:ext uri="{BB962C8B-B14F-4D97-AF65-F5344CB8AC3E}">
        <p14:creationId xmlns:p14="http://schemas.microsoft.com/office/powerpoint/2010/main" val="362775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23008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403406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to do, let's talk about how to do it.</a:t>
            </a:r>
          </a:p>
          <a:p>
            <a:endParaRPr lang="en-US" dirty="0"/>
          </a:p>
          <a:p>
            <a:r>
              <a:rPr lang="en-US" dirty="0"/>
              <a:t>LAUNCH YOUR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9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16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94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52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2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46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0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Sources of Customers</a:t>
            </a:r>
          </a:p>
          <a:p>
            <a:r>
              <a:rPr lang="en-US" dirty="0"/>
              <a:t>The Most Important Customer is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58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2E257-1B0A-7F47-AEDA-69A487BD1378}" type="slidenum">
              <a:rPr lang="en-US" smtClean="0"/>
              <a:t>29</a:t>
            </a:fld>
            <a:endParaRPr lang="en-US"/>
          </a:p>
        </p:txBody>
      </p:sp>
    </p:spTree>
    <p:extLst>
      <p:ext uri="{BB962C8B-B14F-4D97-AF65-F5344CB8AC3E}">
        <p14:creationId xmlns:p14="http://schemas.microsoft.com/office/powerpoint/2010/main" val="194459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sell Impact you need to become accredited</a:t>
            </a:r>
          </a:p>
          <a:p>
            <a:endParaRPr lang="en-US" dirty="0"/>
          </a:p>
          <a:p>
            <a:r>
              <a:rPr lang="en-US" dirty="0"/>
              <a:t>You also need to become Energy Accredited</a:t>
            </a:r>
          </a:p>
          <a:p>
            <a:endParaRPr lang="en-US" dirty="0"/>
          </a:p>
          <a:p>
            <a:r>
              <a:rPr lang="en-US" dirty="0"/>
              <a:t>Process for both is simple and easy.</a:t>
            </a:r>
          </a:p>
          <a:p>
            <a:endParaRPr lang="en-US" dirty="0"/>
          </a:p>
          <a:p>
            <a:r>
              <a:rPr lang="en-US" dirty="0"/>
              <a:t>Purpose is to give you a basic understanding of the services and ability to guide your customers to the right places for more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55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7599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78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31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3003-A913-C28C-4A5C-62A94F97F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7E971-CD28-9C66-3466-9EBFE3A67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F183A5-9D26-3A9F-D5B7-32B146D322E7}"/>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C9EE8BDE-731E-95F6-311F-98785897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4C1D1-092C-98EA-D1FF-3BA0F3DDCBF0}"/>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69806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1E09-2419-160A-A3CA-4DC47DE5EA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79D4E4-15B9-0F0C-A2AD-93ECE8020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23193-943A-68B0-B6F2-65512EA56290}"/>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43D62788-6D7D-C1A7-D729-867F3BD9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75437-21C0-FBF9-7F40-0EBD96720A5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400311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F6110-FDDA-3C3E-0079-54302B4A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EB2C68-0ED1-66C3-DBA7-AAC7E782C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CFE1-09BD-2013-B870-58C16C3BD3B3}"/>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2B8670DF-46BE-5071-5E70-79E1AF03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9091F-9A3E-4F1D-148E-511D198655AB}"/>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5273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79430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221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1572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911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44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9291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8163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612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DEC8-C88F-8824-A552-3338244E6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FCEB9-5639-9EC8-CAA0-C7A380F90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E5E0-027E-BDAA-55DD-A4252D2FAFAE}"/>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54F37443-DCDD-3572-A835-9C9C4B27D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5A700-D5AF-2F3A-23FC-F56C6C85AF0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774130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2394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115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2270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4/1/24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2061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4/1/24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584382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39994444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0EBB-1320-6137-783F-042372DBD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8232D-AE44-7A7F-41A9-59A4C12A6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847A5-38E7-7C5B-A12D-3F0545BAA329}"/>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922AADBD-B098-D525-989D-9869A2BF2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0947E-C07D-965F-2930-DAC0D55B8236}"/>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6511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7A95-22F8-18BC-50AF-B042EACE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D37FA-CBD6-EF08-6276-09FA534C2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5EF5E-98FA-6445-17AB-3C03CA336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2404D-B91B-831E-1960-7D20779931ED}"/>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6" name="Footer Placeholder 5">
            <a:extLst>
              <a:ext uri="{FF2B5EF4-FFF2-40B4-BE49-F238E27FC236}">
                <a16:creationId xmlns:a16="http://schemas.microsoft.com/office/drawing/2014/main" id="{65E1FE2A-8CA3-AB51-8E5C-10E325FF0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C513B-0DE5-AA76-B05A-4F381FFDC6C9}"/>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69727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4034-641A-8E26-E780-EB2756CA3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17C741-0D05-322E-FFC6-B67980B05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AE4D6-09C0-5F9C-A168-3115DAD8F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1FE37-5CDB-9005-8FB6-BAF17951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180B1-ACB9-4433-A10A-2057B2DF1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73DF8-E1D3-7E7A-1D6B-9B76FBB8C94E}"/>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8" name="Footer Placeholder 7">
            <a:extLst>
              <a:ext uri="{FF2B5EF4-FFF2-40B4-BE49-F238E27FC236}">
                <a16:creationId xmlns:a16="http://schemas.microsoft.com/office/drawing/2014/main" id="{43A5A08A-1178-CF04-7775-132B556C2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E556C-16CB-4302-CBEF-319B8C2A1065}"/>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46726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802B-7942-AF19-92C7-D96AE7BE8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3204C-46D5-A52C-4CCD-58BC63D6FEEF}"/>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4" name="Footer Placeholder 3">
            <a:extLst>
              <a:ext uri="{FF2B5EF4-FFF2-40B4-BE49-F238E27FC236}">
                <a16:creationId xmlns:a16="http://schemas.microsoft.com/office/drawing/2014/main" id="{BBF626EC-09C8-20BD-EC66-146837AC0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49F9E-B5B3-79C5-B6D2-EAF870F72C6F}"/>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03267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CB0B0-9E6B-AF5A-708D-F266FDE9DE6C}"/>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3" name="Footer Placeholder 2">
            <a:extLst>
              <a:ext uri="{FF2B5EF4-FFF2-40B4-BE49-F238E27FC236}">
                <a16:creationId xmlns:a16="http://schemas.microsoft.com/office/drawing/2014/main" id="{69F7EEB5-81F5-2D74-F022-A61C55CBBB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0D871B-6EA4-85FD-8AE4-B4AF4F9DB557}"/>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0384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021F-B744-0FDC-C20A-39E26C7FF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70536-54AC-E128-A962-C21F47E56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5EB77-A9E3-7A36-4535-FDC96F67A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C0524-F2B5-F666-B385-0B30B7FD6678}"/>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6" name="Footer Placeholder 5">
            <a:extLst>
              <a:ext uri="{FF2B5EF4-FFF2-40B4-BE49-F238E27FC236}">
                <a16:creationId xmlns:a16="http://schemas.microsoft.com/office/drawing/2014/main" id="{8BCA6FA1-6606-CFAE-4A6E-D74BFA2FF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F3FCB-81E3-2A88-BD68-037238B32711}"/>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07546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1AD-1BE4-229A-5886-97115472C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0098C-7F95-BA3C-4F6F-80CC2AC41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37B89-33D3-0C2B-4B10-3B5133259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BCC32-172E-B190-1F43-CDECAA9B279D}"/>
              </a:ext>
            </a:extLst>
          </p:cNvPr>
          <p:cNvSpPr>
            <a:spLocks noGrp="1"/>
          </p:cNvSpPr>
          <p:nvPr>
            <p:ph type="dt" sz="half" idx="10"/>
          </p:nvPr>
        </p:nvSpPr>
        <p:spPr/>
        <p:txBody>
          <a:bodyPr/>
          <a:lstStyle/>
          <a:p>
            <a:fld id="{8F89D688-8A79-4040-9B1B-AA816F35A7E1}" type="datetimeFigureOut">
              <a:rPr lang="en-US" smtClean="0"/>
              <a:t>4/1/24</a:t>
            </a:fld>
            <a:endParaRPr lang="en-US"/>
          </a:p>
        </p:txBody>
      </p:sp>
      <p:sp>
        <p:nvSpPr>
          <p:cNvPr id="6" name="Footer Placeholder 5">
            <a:extLst>
              <a:ext uri="{FF2B5EF4-FFF2-40B4-BE49-F238E27FC236}">
                <a16:creationId xmlns:a16="http://schemas.microsoft.com/office/drawing/2014/main" id="{38A445E6-37D1-7497-4958-2780D460F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E63A2-94D4-24CC-82FC-2228AD8AB522}"/>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42532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08253-68D8-D2DC-DFEB-AAE56D73A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8C455-F240-DA54-ABAA-3249F5AD9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83349-F4BD-1EAE-F750-529A8C32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D688-8A79-4040-9B1B-AA816F35A7E1}" type="datetimeFigureOut">
              <a:rPr lang="en-US" smtClean="0"/>
              <a:t>4/1/24</a:t>
            </a:fld>
            <a:endParaRPr lang="en-US"/>
          </a:p>
        </p:txBody>
      </p:sp>
      <p:sp>
        <p:nvSpPr>
          <p:cNvPr id="5" name="Footer Placeholder 4">
            <a:extLst>
              <a:ext uri="{FF2B5EF4-FFF2-40B4-BE49-F238E27FC236}">
                <a16:creationId xmlns:a16="http://schemas.microsoft.com/office/drawing/2014/main" id="{A22A99E5-E4FB-1EFD-E3E8-B9D8CF38F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0CBCE-7A39-C8CA-2902-AC091647F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DFEFF-BC00-5949-B9CA-EC72DD61C164}" type="slidenum">
              <a:rPr lang="en-US" smtClean="0"/>
              <a:t>‹#›</a:t>
            </a:fld>
            <a:endParaRPr lang="en-US"/>
          </a:p>
        </p:txBody>
      </p:sp>
    </p:spTree>
    <p:extLst>
      <p:ext uri="{BB962C8B-B14F-4D97-AF65-F5344CB8AC3E}">
        <p14:creationId xmlns:p14="http://schemas.microsoft.com/office/powerpoint/2010/main" val="1980794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527766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59.svg"/><Relationship Id="rId1" Type="http://schemas.openxmlformats.org/officeDocument/2006/relationships/slideLayout" Target="../slideLayouts/slideLayout1.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72.png"/><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39.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6.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12"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39.png"/><Relationship Id="rId5" Type="http://schemas.openxmlformats.org/officeDocument/2006/relationships/image" Target="../media/image78.png"/><Relationship Id="rId10" Type="http://schemas.openxmlformats.org/officeDocument/2006/relationships/image" Target="../media/image67.png"/><Relationship Id="rId4" Type="http://schemas.openxmlformats.org/officeDocument/2006/relationships/image" Target="../media/image77.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4.jp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86.svg"/><Relationship Id="rId4" Type="http://schemas.openxmlformats.org/officeDocument/2006/relationships/image" Target="../media/image3.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8.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sv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27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2" descr="ACN | LinkedIn">
            <a:extLst>
              <a:ext uri="{FF2B5EF4-FFF2-40B4-BE49-F238E27FC236}">
                <a16:creationId xmlns:a16="http://schemas.microsoft.com/office/drawing/2014/main" id="{5D93D775-FE0B-2B9A-75B3-9F6212DA85AA}"/>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Team’s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A19E9E"/>
              </a:buClr>
              <a:buSzPts val="3600"/>
              <a:buFontTx/>
              <a:buNone/>
              <a:tabLst/>
              <a:defRPr/>
            </a:pPr>
            <a:r>
              <a:rPr kumimoji="0" lang="en-US" sz="1800" b="0" i="1" u="none" strike="noStrike" kern="0" cap="none" spc="0" normalizeH="0" baseline="0" noProof="0" dirty="0">
                <a:ln>
                  <a:noFill/>
                </a:ln>
                <a:solidFill>
                  <a:srgbClr val="A19E9E"/>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Up to</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4%</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0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Residual Income</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RC</a:t>
              </a:r>
              <a:endParaRPr kumimoji="0" lang="en-US" sz="2700" b="1" i="0" u="none" strike="noStrike" kern="1200" cap="none" spc="0" normalizeH="0" baseline="0" noProof="0" dirty="0">
                <a:ln>
                  <a:noFill/>
                </a:ln>
                <a:solidFill>
                  <a:srgbClr val="FFFFFF"/>
                </a:solidFill>
                <a:effectLst/>
                <a:highlight>
                  <a:srgbClr val="929292"/>
                </a:highlight>
                <a:uLnTx/>
                <a:uFillTx/>
                <a:latin typeface="Arial"/>
                <a:ea typeface="+mn-ea"/>
                <a:cs typeface="+mn-cs"/>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FFFF"/>
                  </a:solidFill>
                  <a:effectLst/>
                  <a:uLnTx/>
                  <a:uFillTx/>
                  <a:latin typeface="Arial"/>
                  <a:ea typeface="Roboto Black" panose="02000000000000000000" pitchFamily="2" charset="0"/>
                  <a:cs typeface="+mn-cs"/>
                  <a:sym typeface="Arial"/>
                </a:rPr>
                <a:t>RVP</a:t>
              </a:r>
              <a:endPar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Arial"/>
                  <a:ea typeface="Roboto" panose="02000000000000000000" pitchFamily="2" charset="0"/>
                  <a:cs typeface="+mn-cs"/>
                  <a:sym typeface="Arial"/>
                </a:rPr>
                <a:t>Platinum</a:t>
              </a:r>
              <a:endParaRPr kumimoji="0" lang="en-US" sz="800" b="1" i="1" u="none" strike="noStrike" kern="1200" cap="none" spc="0" normalizeH="0" baseline="0" noProof="0" dirty="0">
                <a:ln>
                  <a:noFill/>
                </a:ln>
                <a:solidFill>
                  <a:srgbClr val="FFFFFF"/>
                </a:solidFill>
                <a:effectLst/>
                <a:uLnTx/>
                <a:uFillTx/>
                <a:latin typeface="Arial"/>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Customer Acquisition Bonuses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Earned once, when your team becomes customer qualified</a:t>
            </a:r>
          </a:p>
        </p:txBody>
      </p:sp>
    </p:spTree>
    <p:extLst>
      <p:ext uri="{BB962C8B-B14F-4D97-AF65-F5344CB8AC3E}">
        <p14:creationId xmlns:p14="http://schemas.microsoft.com/office/powerpoint/2010/main" val="318548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0" name="Picture 2" descr="ACN | LinkedIn">
            <a:extLst>
              <a:ext uri="{FF2B5EF4-FFF2-40B4-BE49-F238E27FC236}">
                <a16:creationId xmlns:a16="http://schemas.microsoft.com/office/drawing/2014/main" id="{B693AA09-E19B-0C2E-9956-5BFBBC749E2D}"/>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575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marL="0" marR="0" lvl="0" indent="0" algn="ctr" defTabSz="228600" rtl="0" eaLnBrk="1" fontAlgn="auto" latinLnBrk="0" hangingPunct="0">
              <a:lnSpc>
                <a:spcPct val="80000"/>
              </a:lnSpc>
              <a:spcBef>
                <a:spcPts val="0"/>
              </a:spcBef>
              <a:spcAft>
                <a:spcPts val="0"/>
              </a:spcAft>
              <a:buClrTx/>
              <a:buSzTx/>
              <a:buFontTx/>
              <a:buNone/>
              <a:tabLst/>
              <a:defRPr sz="9000" b="1">
                <a:solidFill>
                  <a:srgbClr val="4F92D3"/>
                </a:solidFill>
              </a:defRPr>
            </a:pPr>
            <a:r>
              <a:rPr kumimoji="0" lang="en-US"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rPr>
              <a:t>Training &amp; Support</a:t>
            </a:r>
            <a:endParaRPr kumimoji="0"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PARTICIPATE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 TRAINING</a:t>
              </a:r>
              <a:endParaRPr kumimoji="0"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UTILIZE </a:t>
              </a: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SUPPORT SYSTEM</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ACN Online Presentations</a:t>
              </a:r>
              <a:b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 Trainings</a:t>
              </a: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ACQUIRE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CUSTOMERS</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ENROLL</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AS AN IBO</a:t>
              </a:r>
              <a:b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(Independent Business Owner)</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Get with the person who invited you</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and they’ll send you a link to their website!</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IN BUSINESS FOR YOURSELF, </a:t>
            </a:r>
            <a:r>
              <a:rPr kumimoji="0" lang="en-US" sz="3000" b="1" i="0" u="sng"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NEVER</a:t>
            </a:r>
            <a:r>
              <a:rPr kumimoji="0" lang="en-US" sz="2400" b="1" i="0" u="none"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  </a:t>
            </a: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BY YOURSELF!</a:t>
            </a:r>
          </a:p>
        </p:txBody>
      </p:sp>
    </p:spTree>
    <p:extLst>
      <p:ext uri="{BB962C8B-B14F-4D97-AF65-F5344CB8AC3E}">
        <p14:creationId xmlns:p14="http://schemas.microsoft.com/office/powerpoint/2010/main" val="387123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8A84A55F-5324-6B59-7F95-0326F0F4F0DD}"/>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3" name="Picture 2" descr="A close up of a logo&#10;&#10;Description automatically generated">
            <a:extLst>
              <a:ext uri="{FF2B5EF4-FFF2-40B4-BE49-F238E27FC236}">
                <a16:creationId xmlns:a16="http://schemas.microsoft.com/office/drawing/2014/main" id="{A90D41E6-4C13-40F1-D03D-1210B28B55EB}"/>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4" name="TextBox 3">
            <a:extLst>
              <a:ext uri="{FF2B5EF4-FFF2-40B4-BE49-F238E27FC236}">
                <a16:creationId xmlns:a16="http://schemas.microsoft.com/office/drawing/2014/main" id="{DC0780F4-2755-9846-DCB6-937B9E0F1A7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srgbClr val="0D2D52"/>
              </a:solidFill>
              <a:effectLst/>
              <a:uLnTx/>
              <a:uFillTx/>
              <a:latin typeface="Calibri" panose="020F0502020204030204"/>
              <a:ea typeface="+mn-ea"/>
              <a:cs typeface="+mn-cs"/>
            </a:endParaRPr>
          </a:p>
        </p:txBody>
      </p:sp>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5"/>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60" name="Picture 59" descr="A blue and orange text on a black background&#10;&#10;Description automatically generated">
            <a:extLst>
              <a:ext uri="{FF2B5EF4-FFF2-40B4-BE49-F238E27FC236}">
                <a16:creationId xmlns:a16="http://schemas.microsoft.com/office/drawing/2014/main" id="{E34568E7-FBC5-7E59-E48B-FB58508B6B24}"/>
              </a:ext>
            </a:extLst>
          </p:cNvPr>
          <p:cNvPicPr>
            <a:picLocks noChangeAspect="1"/>
          </p:cNvPicPr>
          <p:nvPr/>
        </p:nvPicPr>
        <p:blipFill rotWithShape="1">
          <a:blip r:embed="rId6"/>
          <a:srcRect b="31901"/>
          <a:stretch/>
        </p:blipFill>
        <p:spPr>
          <a:xfrm>
            <a:off x="3020552" y="2274"/>
            <a:ext cx="6132865" cy="923816"/>
          </a:xfrm>
          <a:prstGeom prst="rect">
            <a:avLst/>
          </a:prstGeom>
          <a:ln>
            <a:noFill/>
          </a:ln>
          <a:effectLst>
            <a:outerShdw blurRad="292100" dist="139700" dir="2700000" algn="tl" rotWithShape="0">
              <a:srgbClr val="333333">
                <a:alpha val="65000"/>
              </a:srgbClr>
            </a:outerShdw>
          </a:effectLst>
        </p:spPr>
      </p:pic>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4030133"/>
            <a:chOff x="5100196" y="1789984"/>
            <a:chExt cx="2009875" cy="4030133"/>
          </a:xfrm>
        </p:grpSpPr>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4" name="Rectangle 63">
              <a:extLst>
                <a:ext uri="{FF2B5EF4-FFF2-40B4-BE49-F238E27FC236}">
                  <a16:creationId xmlns:a16="http://schemas.microsoft.com/office/drawing/2014/main" id="{F045FBF8-5291-F278-66F4-076501B767E5}"/>
                </a:ext>
              </a:extLst>
            </p:cNvPr>
            <p:cNvSpPr/>
            <p:nvPr/>
          </p:nvSpPr>
          <p:spPr>
            <a:xfrm>
              <a:off x="510019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8" cy="4030133"/>
            <a:chOff x="9573165" y="1789984"/>
            <a:chExt cx="1991608" cy="4030133"/>
          </a:xfrm>
        </p:grpSpPr>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0" name="Rectangle 69">
              <a:extLst>
                <a:ext uri="{FF2B5EF4-FFF2-40B4-BE49-F238E27FC236}">
                  <a16:creationId xmlns:a16="http://schemas.microsoft.com/office/drawing/2014/main" id="{6C596978-620B-6277-6EE1-C2CD60160038}"/>
                </a:ext>
              </a:extLst>
            </p:cNvPr>
            <p:cNvSpPr/>
            <p:nvPr/>
          </p:nvSpPr>
          <p:spPr>
            <a:xfrm>
              <a:off x="9573167"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4030133"/>
            <a:chOff x="2851609" y="1789984"/>
            <a:chExt cx="2003708" cy="4030133"/>
          </a:xfrm>
        </p:grpSpPr>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6" name="Rectangle 75">
              <a:extLst>
                <a:ext uri="{FF2B5EF4-FFF2-40B4-BE49-F238E27FC236}">
                  <a16:creationId xmlns:a16="http://schemas.microsoft.com/office/drawing/2014/main" id="{16853573-9D17-4B45-DFB8-C9B267D7E9FF}"/>
                </a:ext>
              </a:extLst>
            </p:cNvPr>
            <p:cNvSpPr/>
            <p:nvPr/>
          </p:nvSpPr>
          <p:spPr>
            <a:xfrm>
              <a:off x="286371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2682A"/>
                  </a:solidFill>
                  <a:effectLst/>
                  <a:uLnTx/>
                  <a:uFillTx/>
                  <a:latin typeface="Calibri" panose="020F0502020204030204"/>
                  <a:ea typeface="+mn-ea"/>
                  <a:cs typeface="+mn-cs"/>
                </a:rPr>
                <a:t>Invite Your Guests</a:t>
              </a:r>
            </a:p>
          </p:txBody>
        </p:sp>
      </p:gr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4030133"/>
            <a:chOff x="615126" y="1789984"/>
            <a:chExt cx="2022569" cy="4030133"/>
          </a:xfrm>
        </p:grpSpPr>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2" name="Rectangle 81">
              <a:extLst>
                <a:ext uri="{FF2B5EF4-FFF2-40B4-BE49-F238E27FC236}">
                  <a16:creationId xmlns:a16="http://schemas.microsoft.com/office/drawing/2014/main" id="{5E2C73EA-7B78-88D2-FC48-6AD06BFCB430}"/>
                </a:ext>
              </a:extLst>
            </p:cNvPr>
            <p:cNvSpPr/>
            <p:nvPr/>
          </p:nvSpPr>
          <p:spPr>
            <a:xfrm>
              <a:off x="62722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7"/>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8A72D37E-6B86-14B9-F5B1-EADCE33BD67C}"/>
              </a:ext>
            </a:extLst>
          </p:cNvPr>
          <p:cNvSpPr txBox="1"/>
          <p:nvPr/>
        </p:nvSpPr>
        <p:spPr>
          <a:xfrm>
            <a:off x="1" y="866287"/>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The Healthcare Coverage informational Zoom will be followed by a short business overview</a:t>
            </a: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4030133"/>
            <a:chOff x="7333653" y="1886591"/>
            <a:chExt cx="1994634" cy="4030133"/>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4030133"/>
              <a:chOff x="7333653" y="1789984"/>
              <a:chExt cx="1994634" cy="4030133"/>
            </a:xfrm>
          </p:grpSpPr>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9" name="Rectangle 88">
                <a:extLst>
                  <a:ext uri="{FF2B5EF4-FFF2-40B4-BE49-F238E27FC236}">
                    <a16:creationId xmlns:a16="http://schemas.microsoft.com/office/drawing/2014/main" id="{6CBC6E4B-292F-C5C7-ED7A-FC7E69D1880B}"/>
                  </a:ext>
                </a:extLst>
              </p:cNvPr>
              <p:cNvSpPr/>
              <p:nvPr/>
            </p:nvSpPr>
            <p:spPr>
              <a:xfrm>
                <a:off x="733668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947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anim calcmode="lin" valueType="num">
                                      <p:cBhvr>
                                        <p:cTn id="20" dur="500" fill="hold"/>
                                        <p:tgtEl>
                                          <p:spTgt spid="61"/>
                                        </p:tgtEl>
                                        <p:attrNameLst>
                                          <p:attrName>ppt_x</p:attrName>
                                        </p:attrNameLst>
                                      </p:cBhvr>
                                      <p:tavLst>
                                        <p:tav tm="0">
                                          <p:val>
                                            <p:strVal val="#ppt_x"/>
                                          </p:val>
                                        </p:tav>
                                        <p:tav tm="100000">
                                          <p:val>
                                            <p:strVal val="#ppt_x"/>
                                          </p:val>
                                        </p:tav>
                                      </p:tavLst>
                                    </p:anim>
                                    <p:anim calcmode="lin" valueType="num">
                                      <p:cBhvr>
                                        <p:cTn id="21" dur="500" fill="hold"/>
                                        <p:tgtEl>
                                          <p:spTgt spid="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anim calcmode="lin" valueType="num">
                                      <p:cBhvr>
                                        <p:cTn id="32" dur="500" fill="hold"/>
                                        <p:tgtEl>
                                          <p:spTgt spid="67"/>
                                        </p:tgtEl>
                                        <p:attrNameLst>
                                          <p:attrName>ppt_x</p:attrName>
                                        </p:attrNameLst>
                                      </p:cBhvr>
                                      <p:tavLst>
                                        <p:tav tm="0">
                                          <p:val>
                                            <p:strVal val="#ppt_x"/>
                                          </p:val>
                                        </p:tav>
                                        <p:tav tm="100000">
                                          <p:val>
                                            <p:strVal val="#ppt_x"/>
                                          </p:val>
                                        </p:tav>
                                      </p:tavLst>
                                    </p:anim>
                                    <p:anim calcmode="lin" valueType="num">
                                      <p:cBhvr>
                                        <p:cTn id="3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5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4D84-F066-82F1-1F64-21B57F9E7B17}"/>
              </a:ext>
            </a:extLst>
          </p:cNvPr>
          <p:cNvPicPr>
            <a:picLocks noChangeAspect="1"/>
          </p:cNvPicPr>
          <p:nvPr/>
        </p:nvPicPr>
        <p:blipFill rotWithShape="1">
          <a:blip r:embed="rId3"/>
          <a:srcRect l="5324" t="14626" r="5430" b="14626"/>
          <a:stretch/>
        </p:blipFill>
        <p:spPr>
          <a:xfrm>
            <a:off x="5928058" y="744964"/>
            <a:ext cx="5344160" cy="855447"/>
          </a:xfrm>
          <a:prstGeom prst="rect">
            <a:avLst/>
          </a:prstGeom>
        </p:spPr>
      </p:pic>
      <p:pic>
        <p:nvPicPr>
          <p:cNvPr id="3" name="Picture 2">
            <a:extLst>
              <a:ext uri="{FF2B5EF4-FFF2-40B4-BE49-F238E27FC236}">
                <a16:creationId xmlns:a16="http://schemas.microsoft.com/office/drawing/2014/main" id="{E1F5AE17-8703-9E89-33B3-63EAD9765B4D}"/>
              </a:ext>
            </a:extLst>
          </p:cNvPr>
          <p:cNvPicPr>
            <a:picLocks noChangeAspect="1"/>
          </p:cNvPicPr>
          <p:nvPr/>
        </p:nvPicPr>
        <p:blipFill>
          <a:blip r:embed="rId4"/>
          <a:srcRect/>
          <a:stretch/>
        </p:blipFill>
        <p:spPr>
          <a:xfrm>
            <a:off x="1033404" y="634194"/>
            <a:ext cx="3762362" cy="644976"/>
          </a:xfrm>
          <a:prstGeom prst="rect">
            <a:avLst/>
          </a:prstGeom>
        </p:spPr>
      </p:pic>
      <p:sp>
        <p:nvSpPr>
          <p:cNvPr id="5" name="TextBox 4">
            <a:extLst>
              <a:ext uri="{FF2B5EF4-FFF2-40B4-BE49-F238E27FC236}">
                <a16:creationId xmlns:a16="http://schemas.microsoft.com/office/drawing/2014/main" id="{59D5BF77-630E-6B85-C891-AE6C58FDADD1}"/>
              </a:ext>
            </a:extLst>
          </p:cNvPr>
          <p:cNvSpPr txBox="1"/>
          <p:nvPr/>
        </p:nvSpPr>
        <p:spPr>
          <a:xfrm>
            <a:off x="4925032" y="486529"/>
            <a:ext cx="873760" cy="1107996"/>
          </a:xfrm>
          <a:prstGeom prst="rect">
            <a:avLst/>
          </a:prstGeom>
          <a:noFill/>
        </p:spPr>
        <p:txBody>
          <a:bodyPr wrap="square" rtlCol="0">
            <a:spAutoFit/>
          </a:bodyPr>
          <a:lstStyle/>
          <a:p>
            <a:pPr algn="ctr"/>
            <a:r>
              <a:rPr lang="en-US" sz="6600" dirty="0">
                <a:solidFill>
                  <a:srgbClr val="F2682A"/>
                </a:solidFill>
              </a:rPr>
              <a:t>&amp;</a:t>
            </a:r>
          </a:p>
        </p:txBody>
      </p:sp>
      <p:sp>
        <p:nvSpPr>
          <p:cNvPr id="6" name="TextBox 5">
            <a:extLst>
              <a:ext uri="{FF2B5EF4-FFF2-40B4-BE49-F238E27FC236}">
                <a16:creationId xmlns:a16="http://schemas.microsoft.com/office/drawing/2014/main" id="{9055E770-E88B-E12D-2AAD-ED532D5B1309}"/>
              </a:ext>
            </a:extLst>
          </p:cNvPr>
          <p:cNvSpPr txBox="1"/>
          <p:nvPr/>
        </p:nvSpPr>
        <p:spPr>
          <a:xfrm>
            <a:off x="0" y="1513840"/>
            <a:ext cx="12192000" cy="1754326"/>
          </a:xfrm>
          <a:prstGeom prst="rect">
            <a:avLst/>
          </a:prstGeom>
          <a:noFill/>
        </p:spPr>
        <p:txBody>
          <a:bodyPr wrap="square" rtlCol="0">
            <a:spAutoFit/>
          </a:bodyPr>
          <a:lstStyle/>
          <a:p>
            <a:pPr algn="ctr"/>
            <a:r>
              <a:rPr lang="en-US" sz="10800" b="1" dirty="0">
                <a:solidFill>
                  <a:srgbClr val="F2682A"/>
                </a:solidFill>
              </a:rPr>
              <a:t>NEW IBO TRAINING</a:t>
            </a:r>
          </a:p>
        </p:txBody>
      </p:sp>
      <p:sp>
        <p:nvSpPr>
          <p:cNvPr id="7" name="TextBox 6">
            <a:extLst>
              <a:ext uri="{FF2B5EF4-FFF2-40B4-BE49-F238E27FC236}">
                <a16:creationId xmlns:a16="http://schemas.microsoft.com/office/drawing/2014/main" id="{DA8B9C7B-FEA8-B68A-46E9-AA2AD9F86203}"/>
              </a:ext>
            </a:extLst>
          </p:cNvPr>
          <p:cNvSpPr txBox="1"/>
          <p:nvPr/>
        </p:nvSpPr>
        <p:spPr>
          <a:xfrm>
            <a:off x="0" y="2940261"/>
            <a:ext cx="12192000" cy="584775"/>
          </a:xfrm>
          <a:prstGeom prst="rect">
            <a:avLst/>
          </a:prstGeom>
          <a:noFill/>
        </p:spPr>
        <p:txBody>
          <a:bodyPr wrap="square" rtlCol="0">
            <a:spAutoFit/>
          </a:bodyPr>
          <a:lstStyle/>
          <a:p>
            <a:pPr algn="ctr"/>
            <a:r>
              <a:rPr lang="en-US" sz="3200" i="1" dirty="0">
                <a:solidFill>
                  <a:schemeClr val="bg1"/>
                </a:solidFill>
                <a:latin typeface="Calibri Light" panose="020F0302020204030204" pitchFamily="34" charset="0"/>
                <a:cs typeface="Calibri Light" panose="020F0302020204030204" pitchFamily="34" charset="0"/>
              </a:rPr>
              <a:t>The </a:t>
            </a:r>
            <a:r>
              <a:rPr lang="en-US" sz="3200" b="1" i="1" dirty="0">
                <a:solidFill>
                  <a:srgbClr val="FFFF00"/>
                </a:solidFill>
                <a:latin typeface="Calibri" panose="020F0502020204030204" pitchFamily="34" charset="0"/>
                <a:cs typeface="Calibri" panose="020F0502020204030204" pitchFamily="34" charset="0"/>
              </a:rPr>
              <a:t>SYSTEM</a:t>
            </a:r>
            <a:r>
              <a:rPr lang="en-US" sz="3200" i="1" dirty="0">
                <a:solidFill>
                  <a:schemeClr val="bg1"/>
                </a:solidFill>
                <a:latin typeface="Calibri Light" panose="020F0302020204030204" pitchFamily="34" charset="0"/>
                <a:cs typeface="Calibri Light" panose="020F0302020204030204" pitchFamily="34" charset="0"/>
              </a:rPr>
              <a:t> for how to </a:t>
            </a:r>
            <a:r>
              <a:rPr lang="en-US" sz="3200" b="1" i="1" dirty="0">
                <a:solidFill>
                  <a:srgbClr val="FFFF00"/>
                </a:solidFill>
                <a:latin typeface="Calibri" panose="020F0502020204030204" pitchFamily="34" charset="0"/>
                <a:cs typeface="Calibri" panose="020F0502020204030204" pitchFamily="34" charset="0"/>
              </a:rPr>
              <a:t>maximize earnings </a:t>
            </a:r>
            <a:r>
              <a:rPr lang="en-US" sz="3200" i="1" dirty="0">
                <a:solidFill>
                  <a:schemeClr val="bg1"/>
                </a:solidFill>
                <a:latin typeface="Calibri Light" panose="020F0302020204030204" pitchFamily="34" charset="0"/>
                <a:cs typeface="Calibri Light" panose="020F0302020204030204" pitchFamily="34" charset="0"/>
              </a:rPr>
              <a:t>for you and your team!</a:t>
            </a:r>
          </a:p>
        </p:txBody>
      </p:sp>
      <p:pic>
        <p:nvPicPr>
          <p:cNvPr id="10" name="Graphic 9" descr="Money with solid fill">
            <a:extLst>
              <a:ext uri="{FF2B5EF4-FFF2-40B4-BE49-F238E27FC236}">
                <a16:creationId xmlns:a16="http://schemas.microsoft.com/office/drawing/2014/main" id="{B5B97AC6-D442-3E1E-3531-4A071B0B6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174" y="3838277"/>
            <a:ext cx="914400" cy="914400"/>
          </a:xfrm>
          <a:prstGeom prst="rect">
            <a:avLst/>
          </a:prstGeom>
        </p:spPr>
      </p:pic>
      <p:pic>
        <p:nvPicPr>
          <p:cNvPr id="14" name="Graphic 13" descr="Crown with solid fill">
            <a:extLst>
              <a:ext uri="{FF2B5EF4-FFF2-40B4-BE49-F238E27FC236}">
                <a16:creationId xmlns:a16="http://schemas.microsoft.com/office/drawing/2014/main" id="{2FFB9158-32DD-18E1-0366-0CF1DA404F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0480" y="3838277"/>
            <a:ext cx="914400" cy="914400"/>
          </a:xfrm>
          <a:prstGeom prst="rect">
            <a:avLst/>
          </a:prstGeom>
        </p:spPr>
      </p:pic>
      <p:pic>
        <p:nvPicPr>
          <p:cNvPr id="16" name="Graphic 15" descr="Rocket with solid fill">
            <a:extLst>
              <a:ext uri="{FF2B5EF4-FFF2-40B4-BE49-F238E27FC236}">
                <a16:creationId xmlns:a16="http://schemas.microsoft.com/office/drawing/2014/main" id="{F4402BC9-D87B-7358-1ED7-803794B0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0480" y="4883537"/>
            <a:ext cx="914400" cy="914400"/>
          </a:xfrm>
          <a:prstGeom prst="rect">
            <a:avLst/>
          </a:prstGeom>
        </p:spPr>
      </p:pic>
      <p:sp>
        <p:nvSpPr>
          <p:cNvPr id="17" name="TextBox 16">
            <a:extLst>
              <a:ext uri="{FF2B5EF4-FFF2-40B4-BE49-F238E27FC236}">
                <a16:creationId xmlns:a16="http://schemas.microsoft.com/office/drawing/2014/main" id="{68876297-98CE-1473-D161-6AE7EFB192A9}"/>
              </a:ext>
            </a:extLst>
          </p:cNvPr>
          <p:cNvSpPr txBox="1"/>
          <p:nvPr/>
        </p:nvSpPr>
        <p:spPr>
          <a:xfrm>
            <a:off x="2143994" y="4033867"/>
            <a:ext cx="2516866" cy="523220"/>
          </a:xfrm>
          <a:prstGeom prst="rect">
            <a:avLst/>
          </a:prstGeom>
          <a:noFill/>
        </p:spPr>
        <p:txBody>
          <a:bodyPr wrap="square" rtlCol="0">
            <a:spAutoFit/>
          </a:bodyPr>
          <a:lstStyle/>
          <a:p>
            <a:r>
              <a:rPr lang="en-US" sz="2800" dirty="0">
                <a:solidFill>
                  <a:schemeClr val="bg1"/>
                </a:solidFill>
              </a:rPr>
              <a:t>Earn Bonuses</a:t>
            </a:r>
          </a:p>
        </p:txBody>
      </p:sp>
      <p:sp>
        <p:nvSpPr>
          <p:cNvPr id="18" name="TextBox 17">
            <a:extLst>
              <a:ext uri="{FF2B5EF4-FFF2-40B4-BE49-F238E27FC236}">
                <a16:creationId xmlns:a16="http://schemas.microsoft.com/office/drawing/2014/main" id="{2014D018-DBF3-E41C-E282-BBAE5453FD5C}"/>
              </a:ext>
            </a:extLst>
          </p:cNvPr>
          <p:cNvSpPr txBox="1"/>
          <p:nvPr/>
        </p:nvSpPr>
        <p:spPr>
          <a:xfrm>
            <a:off x="2143994" y="5125822"/>
            <a:ext cx="2516866" cy="523220"/>
          </a:xfrm>
          <a:prstGeom prst="rect">
            <a:avLst/>
          </a:prstGeom>
          <a:noFill/>
        </p:spPr>
        <p:txBody>
          <a:bodyPr wrap="square" rtlCol="0">
            <a:spAutoFit/>
          </a:bodyPr>
          <a:lstStyle/>
          <a:p>
            <a:r>
              <a:rPr lang="en-US" sz="2800" dirty="0">
                <a:solidFill>
                  <a:schemeClr val="bg1"/>
                </a:solidFill>
              </a:rPr>
              <a:t>Build Your Team</a:t>
            </a:r>
          </a:p>
        </p:txBody>
      </p:sp>
      <p:sp>
        <p:nvSpPr>
          <p:cNvPr id="21" name="TextBox 20">
            <a:extLst>
              <a:ext uri="{FF2B5EF4-FFF2-40B4-BE49-F238E27FC236}">
                <a16:creationId xmlns:a16="http://schemas.microsoft.com/office/drawing/2014/main" id="{1F520DD0-C916-AB59-3CDD-C1D6947244B2}"/>
              </a:ext>
            </a:extLst>
          </p:cNvPr>
          <p:cNvSpPr txBox="1"/>
          <p:nvPr/>
        </p:nvSpPr>
        <p:spPr>
          <a:xfrm>
            <a:off x="6055360" y="4033867"/>
            <a:ext cx="5547360" cy="523220"/>
          </a:xfrm>
          <a:prstGeom prst="rect">
            <a:avLst/>
          </a:prstGeom>
          <a:noFill/>
        </p:spPr>
        <p:txBody>
          <a:bodyPr wrap="square" rtlCol="0">
            <a:spAutoFit/>
          </a:bodyPr>
          <a:lstStyle/>
          <a:p>
            <a:r>
              <a:rPr lang="en-US" sz="2800" dirty="0">
                <a:solidFill>
                  <a:schemeClr val="bg1"/>
                </a:solidFill>
              </a:rPr>
              <a:t>Promote to First Leadership Position</a:t>
            </a:r>
          </a:p>
        </p:txBody>
      </p:sp>
      <p:sp>
        <p:nvSpPr>
          <p:cNvPr id="22" name="TextBox 21">
            <a:extLst>
              <a:ext uri="{FF2B5EF4-FFF2-40B4-BE49-F238E27FC236}">
                <a16:creationId xmlns:a16="http://schemas.microsoft.com/office/drawing/2014/main" id="{7870AB87-D720-13EF-4CA2-1EF49F83B1A2}"/>
              </a:ext>
            </a:extLst>
          </p:cNvPr>
          <p:cNvSpPr txBox="1"/>
          <p:nvPr/>
        </p:nvSpPr>
        <p:spPr>
          <a:xfrm>
            <a:off x="6055360" y="5227323"/>
            <a:ext cx="4989967" cy="523220"/>
          </a:xfrm>
          <a:prstGeom prst="rect">
            <a:avLst/>
          </a:prstGeom>
          <a:noFill/>
        </p:spPr>
        <p:txBody>
          <a:bodyPr wrap="square" rtlCol="0">
            <a:spAutoFit/>
          </a:bodyPr>
          <a:lstStyle/>
          <a:p>
            <a:r>
              <a:rPr lang="en-US" sz="2800" dirty="0">
                <a:solidFill>
                  <a:schemeClr val="bg1"/>
                </a:solidFill>
              </a:rPr>
              <a:t>Supercharge Your Business</a:t>
            </a:r>
          </a:p>
        </p:txBody>
      </p:sp>
      <p:grpSp>
        <p:nvGrpSpPr>
          <p:cNvPr id="29" name="Group 28">
            <a:extLst>
              <a:ext uri="{FF2B5EF4-FFF2-40B4-BE49-F238E27FC236}">
                <a16:creationId xmlns:a16="http://schemas.microsoft.com/office/drawing/2014/main" id="{AFD03A4A-36B2-6B24-7453-97A3E2C764C2}"/>
              </a:ext>
            </a:extLst>
          </p:cNvPr>
          <p:cNvGrpSpPr/>
          <p:nvPr/>
        </p:nvGrpSpPr>
        <p:grpSpPr>
          <a:xfrm>
            <a:off x="670560" y="4883537"/>
            <a:ext cx="1631032" cy="914400"/>
            <a:chOff x="1168400" y="4827654"/>
            <a:chExt cx="1631032" cy="914400"/>
          </a:xfrm>
        </p:grpSpPr>
        <p:pic>
          <p:nvPicPr>
            <p:cNvPr id="24" name="Graphic 23" descr="Man with solid fill">
              <a:extLst>
                <a:ext uri="{FF2B5EF4-FFF2-40B4-BE49-F238E27FC236}">
                  <a16:creationId xmlns:a16="http://schemas.microsoft.com/office/drawing/2014/main" id="{F52C8857-7797-6327-9A97-38BB636559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8400" y="4827654"/>
              <a:ext cx="914400" cy="914400"/>
            </a:xfrm>
            <a:prstGeom prst="rect">
              <a:avLst/>
            </a:prstGeom>
          </p:spPr>
        </p:pic>
        <p:pic>
          <p:nvPicPr>
            <p:cNvPr id="26" name="Graphic 25" descr="Woman with solid fill">
              <a:extLst>
                <a:ext uri="{FF2B5EF4-FFF2-40B4-BE49-F238E27FC236}">
                  <a16:creationId xmlns:a16="http://schemas.microsoft.com/office/drawing/2014/main" id="{5169B5B6-5E6C-9E6C-0690-968FA44DF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07277" y="4827654"/>
              <a:ext cx="914400" cy="914400"/>
            </a:xfrm>
            <a:prstGeom prst="rect">
              <a:avLst/>
            </a:prstGeom>
          </p:spPr>
        </p:pic>
        <p:pic>
          <p:nvPicPr>
            <p:cNvPr id="27" name="Graphic 26" descr="Man with solid fill">
              <a:extLst>
                <a:ext uri="{FF2B5EF4-FFF2-40B4-BE49-F238E27FC236}">
                  <a16:creationId xmlns:a16="http://schemas.microsoft.com/office/drawing/2014/main" id="{65F9DFC0-E792-C77F-5EB2-3C4848E1D7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46154" y="4827654"/>
              <a:ext cx="914400" cy="914400"/>
            </a:xfrm>
            <a:prstGeom prst="rect">
              <a:avLst/>
            </a:prstGeom>
          </p:spPr>
        </p:pic>
        <p:pic>
          <p:nvPicPr>
            <p:cNvPr id="28" name="Graphic 27" descr="Woman with solid fill">
              <a:extLst>
                <a:ext uri="{FF2B5EF4-FFF2-40B4-BE49-F238E27FC236}">
                  <a16:creationId xmlns:a16="http://schemas.microsoft.com/office/drawing/2014/main" id="{707B4D2D-C9E7-5278-CA5C-92A1BD95A1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85032" y="4827654"/>
              <a:ext cx="914400" cy="914400"/>
            </a:xfrm>
            <a:prstGeom prst="rect">
              <a:avLst/>
            </a:prstGeom>
          </p:spPr>
        </p:pic>
      </p:grpSp>
    </p:spTree>
    <p:extLst>
      <p:ext uri="{BB962C8B-B14F-4D97-AF65-F5344CB8AC3E}">
        <p14:creationId xmlns:p14="http://schemas.microsoft.com/office/powerpoint/2010/main" val="34364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F5239AE-C0DA-4A2D-CBA9-1C21E44AA18D}"/>
              </a:ext>
            </a:extLst>
          </p:cNvPr>
          <p:cNvGrpSpPr/>
          <p:nvPr/>
        </p:nvGrpSpPr>
        <p:grpSpPr>
          <a:xfrm>
            <a:off x="4406400" y="1391150"/>
            <a:ext cx="3379199" cy="4533641"/>
            <a:chOff x="4406400" y="1391150"/>
            <a:chExt cx="3379199" cy="4533641"/>
          </a:xfrm>
        </p:grpSpPr>
        <p:sp>
          <p:nvSpPr>
            <p:cNvPr id="11" name="Rectangle 10">
              <a:extLst>
                <a:ext uri="{FF2B5EF4-FFF2-40B4-BE49-F238E27FC236}">
                  <a16:creationId xmlns:a16="http://schemas.microsoft.com/office/drawing/2014/main" id="{B33E52B2-6ABA-F018-5910-54F846740B1E}"/>
                </a:ext>
              </a:extLst>
            </p:cNvPr>
            <p:cNvSpPr/>
            <p:nvPr/>
          </p:nvSpPr>
          <p:spPr>
            <a:xfrm>
              <a:off x="4586286" y="1391150"/>
              <a:ext cx="3019425" cy="4533641"/>
            </a:xfrm>
            <a:prstGeom prst="rect">
              <a:avLst/>
            </a:prstGeom>
            <a:solidFill>
              <a:schemeClr val="bg1">
                <a:lumMod val="85000"/>
                <a:alpha val="64082"/>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B3DA073-357D-2444-0EC2-F4A2649A199D}"/>
                </a:ext>
              </a:extLst>
            </p:cNvPr>
            <p:cNvGrpSpPr/>
            <p:nvPr/>
          </p:nvGrpSpPr>
          <p:grpSpPr>
            <a:xfrm>
              <a:off x="4406400" y="1514800"/>
              <a:ext cx="3379199" cy="4361620"/>
              <a:chOff x="4406400" y="1514800"/>
              <a:chExt cx="3379199" cy="4361620"/>
            </a:xfrm>
          </p:grpSpPr>
          <p:sp>
            <p:nvSpPr>
              <p:cNvPr id="9" name="TextBox 8">
                <a:extLst>
                  <a:ext uri="{FF2B5EF4-FFF2-40B4-BE49-F238E27FC236}">
                    <a16:creationId xmlns:a16="http://schemas.microsoft.com/office/drawing/2014/main" id="{2B01A524-D521-1A7B-F886-23A369DAD116}"/>
                  </a:ext>
                </a:extLst>
              </p:cNvPr>
              <p:cNvSpPr txBox="1"/>
              <p:nvPr/>
            </p:nvSpPr>
            <p:spPr>
              <a:xfrm>
                <a:off x="4406400" y="2229268"/>
                <a:ext cx="3379199" cy="36471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Make A List.</a:t>
                </a:r>
              </a:p>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100 names and numbers.</a:t>
                </a:r>
              </a:p>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Do Not Prejudge! </a:t>
                </a:r>
                <a:endParaRPr kumimoji="0" lang="en-US" sz="1400" b="0" i="0" u="none" strike="noStrike" kern="0" cap="none" spc="0" normalizeH="0" baseline="0" noProof="0" dirty="0">
                  <a:ln>
                    <a:noFill/>
                  </a:ln>
                  <a:solidFill>
                    <a:srgbClr val="0E2D52"/>
                  </a:solidFill>
                  <a:effectLst/>
                  <a:uLnTx/>
                  <a:uFillTx/>
                  <a:latin typeface="Arial"/>
                  <a:ea typeface="Arial"/>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00457C"/>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u="none" strike="noStrike" kern="0" cap="none" spc="0" normalizeH="0" baseline="0" noProof="0" dirty="0">
                    <a:ln>
                      <a:noFill/>
                    </a:ln>
                    <a:solidFill>
                      <a:srgbClr val="F2682A"/>
                    </a:solidFill>
                    <a:uLnTx/>
                    <a:uFillTx/>
                    <a:latin typeface="Calibri" panose="020F0502020204030204" pitchFamily="34" charset="0"/>
                    <a:ea typeface="Calibri"/>
                    <a:cs typeface="Calibri" panose="020F0502020204030204" pitchFamily="34" charset="0"/>
                    <a:sym typeface="Calibri"/>
                  </a:rPr>
                  <a:t>Your “A” List</a:t>
                </a:r>
                <a:endParaRPr kumimoji="0" lang="en-US" sz="2000" b="1" u="none" strike="noStrike" kern="0" cap="none" spc="0" normalizeH="0" baseline="0" noProof="0" dirty="0">
                  <a:ln>
                    <a:noFill/>
                  </a:ln>
                  <a:solidFill>
                    <a:srgbClr val="F2682A"/>
                  </a:solidFill>
                  <a:uLnTx/>
                  <a:uFillTx/>
                  <a:latin typeface="Calibri" panose="020F0502020204030204" pitchFamily="34" charset="0"/>
                  <a:ea typeface="Arial"/>
                  <a:cs typeface="Calibri" panose="020F0502020204030204" pitchFamily="34" charset="0"/>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F2682A"/>
                  </a:solidFill>
                  <a:effectLst/>
                  <a:uLnTx/>
                  <a:uFillTx/>
                  <a:latin typeface="Calibri"/>
                  <a:ea typeface="Calibri"/>
                  <a:cs typeface="Calibri"/>
                  <a:sym typeface="Calibri"/>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Business Owners</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Network Marketing </a:t>
                </a:r>
                <a:r>
                  <a:rPr kumimoji="0" lang="en-US" sz="2400" b="0" i="0" u="none" strike="noStrike" kern="0" cap="none" spc="0" normalizeH="0" baseline="0" noProof="0" dirty="0">
                    <a:ln>
                      <a:noFill/>
                    </a:ln>
                    <a:solidFill>
                      <a:srgbClr val="F2682A"/>
                    </a:solidFill>
                    <a:effectLst/>
                    <a:uLnTx/>
                    <a:uFillTx/>
                    <a:latin typeface="Calibri"/>
                    <a:ea typeface="Calibri"/>
                    <a:cs typeface="Calibri"/>
                    <a:sym typeface="Calibri"/>
                  </a:rPr>
                  <a:t>Experience</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$100,000 Earners </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Everyone Else</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p:txBody>
          </p:sp>
          <p:sp>
            <p:nvSpPr>
              <p:cNvPr id="17" name="TextBox 16">
                <a:extLst>
                  <a:ext uri="{FF2B5EF4-FFF2-40B4-BE49-F238E27FC236}">
                    <a16:creationId xmlns:a16="http://schemas.microsoft.com/office/drawing/2014/main" id="{645E4C24-5625-6A1A-2335-7C2D4872FDBA}"/>
                  </a:ext>
                </a:extLst>
              </p:cNvPr>
              <p:cNvSpPr txBox="1"/>
              <p:nvPr/>
            </p:nvSpPr>
            <p:spPr>
              <a:xfrm>
                <a:off x="5657418" y="1514800"/>
                <a:ext cx="87716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18" name="Group 17">
            <a:extLst>
              <a:ext uri="{FF2B5EF4-FFF2-40B4-BE49-F238E27FC236}">
                <a16:creationId xmlns:a16="http://schemas.microsoft.com/office/drawing/2014/main" id="{29A82342-C194-4194-9166-D124D019E917}"/>
              </a:ext>
            </a:extLst>
          </p:cNvPr>
          <p:cNvGrpSpPr/>
          <p:nvPr/>
        </p:nvGrpSpPr>
        <p:grpSpPr>
          <a:xfrm>
            <a:off x="1030447" y="1390794"/>
            <a:ext cx="3353551" cy="4533641"/>
            <a:chOff x="1030447" y="1390794"/>
            <a:chExt cx="3353551" cy="4533641"/>
          </a:xfrm>
        </p:grpSpPr>
        <p:sp>
          <p:nvSpPr>
            <p:cNvPr id="8" name="Rectangle 7">
              <a:extLst>
                <a:ext uri="{FF2B5EF4-FFF2-40B4-BE49-F238E27FC236}">
                  <a16:creationId xmlns:a16="http://schemas.microsoft.com/office/drawing/2014/main" id="{D3914D7B-CDD2-DD3D-3BD5-92F67D256D22}"/>
                </a:ext>
              </a:extLst>
            </p:cNvPr>
            <p:cNvSpPr/>
            <p:nvPr/>
          </p:nvSpPr>
          <p:spPr>
            <a:xfrm>
              <a:off x="1191861" y="1390794"/>
              <a:ext cx="3019425" cy="4533641"/>
            </a:xfrm>
            <a:prstGeom prst="rect">
              <a:avLst/>
            </a:prstGeom>
            <a:solidFill>
              <a:schemeClr val="bg1">
                <a:lumMod val="85000"/>
                <a:alpha val="64000"/>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4503218-4B22-AF93-AC07-F73F16B05900}"/>
                </a:ext>
              </a:extLst>
            </p:cNvPr>
            <p:cNvGrpSpPr/>
            <p:nvPr/>
          </p:nvGrpSpPr>
          <p:grpSpPr>
            <a:xfrm>
              <a:off x="1030447" y="1514714"/>
              <a:ext cx="3353551" cy="4338757"/>
              <a:chOff x="575565" y="1514714"/>
              <a:chExt cx="3353551" cy="4338757"/>
            </a:xfrm>
          </p:grpSpPr>
          <p:sp>
            <p:nvSpPr>
              <p:cNvPr id="12" name="TextBox 11">
                <a:extLst>
                  <a:ext uri="{FF2B5EF4-FFF2-40B4-BE49-F238E27FC236}">
                    <a16:creationId xmlns:a16="http://schemas.microsoft.com/office/drawing/2014/main" id="{7140D48C-BCF9-55CD-33C2-CCB996EBADD5}"/>
                  </a:ext>
                </a:extLst>
              </p:cNvPr>
              <p:cNvSpPr txBox="1"/>
              <p:nvPr/>
            </p:nvSpPr>
            <p:spPr>
              <a:xfrm>
                <a:off x="575565" y="2275568"/>
                <a:ext cx="3353551" cy="35779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Set A Date In The</a:t>
                </a:r>
              </a:p>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Next 24 – 48 Hours</a:t>
                </a:r>
                <a:endParaRPr kumimoji="0" lang="en-US" sz="2200" b="0" i="0" u="none" strike="noStrike" kern="0" cap="none" spc="0" normalizeH="0" baseline="0" noProof="0" dirty="0">
                  <a:ln>
                    <a:noFill/>
                  </a:ln>
                  <a:solidFill>
                    <a:srgbClr val="0E2D52"/>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00" b="0" i="0" u="none" strike="noStrike" kern="0" cap="none" spc="0" normalizeH="0" baseline="0" noProof="0" dirty="0">
                  <a:ln>
                    <a:noFill/>
                  </a:ln>
                  <a:solidFill>
                    <a:prstClr val="white"/>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Schedule Your</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Business Launch NOW… </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00" b="0" i="0" u="none" strike="noStrike" kern="0" cap="none" spc="0" normalizeH="0" baseline="0" noProof="0" dirty="0">
                  <a:ln>
                    <a:noFill/>
                  </a:ln>
                  <a:solidFill>
                    <a:srgbClr val="F2682A"/>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TEXT the person that invited you!</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u="none" strike="noStrike" kern="0" cap="none" spc="0" normalizeH="0" baseline="0" noProof="0" dirty="0">
                    <a:ln>
                      <a:noFill/>
                    </a:ln>
                    <a:solidFill>
                      <a:srgbClr val="F2682A"/>
                    </a:solidFill>
                    <a:effectLst/>
                    <a:uLnTx/>
                    <a:uFillTx/>
                    <a:latin typeface="Calibri" panose="020F0502020204030204" pitchFamily="34" charset="0"/>
                    <a:ea typeface="Calibri"/>
                    <a:cs typeface="Calibri" panose="020F0502020204030204" pitchFamily="34" charset="0"/>
                    <a:sym typeface="Calibri"/>
                  </a:rPr>
                  <a:t>Pick A Time That</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u="none" strike="noStrike" kern="0" cap="none" spc="0" normalizeH="0" baseline="0" noProof="0" dirty="0">
                    <a:ln>
                      <a:noFill/>
                    </a:ln>
                    <a:solidFill>
                      <a:srgbClr val="F2682A"/>
                    </a:solidFill>
                    <a:effectLst/>
                    <a:uLnTx/>
                    <a:uFillTx/>
                    <a:latin typeface="Calibri" panose="020F0502020204030204" pitchFamily="34" charset="0"/>
                    <a:ea typeface="Calibri"/>
                    <a:cs typeface="Calibri" panose="020F0502020204030204" pitchFamily="34" charset="0"/>
                    <a:sym typeface="Calibri"/>
                  </a:rPr>
                  <a:t>Works for </a:t>
                </a:r>
                <a:r>
                  <a:rPr kumimoji="0" lang="en-US" sz="3200" b="1" u="none" strike="noStrike" kern="0" cap="none" spc="0" normalizeH="0" baseline="0" noProof="0" dirty="0">
                    <a:ln>
                      <a:noFill/>
                    </a:ln>
                    <a:solidFill>
                      <a:srgbClr val="F2682A"/>
                    </a:solidFill>
                    <a:uLnTx/>
                    <a:uFillTx/>
                    <a:latin typeface="Calibri" panose="020F0502020204030204" pitchFamily="34" charset="0"/>
                    <a:ea typeface="Calibri"/>
                    <a:cs typeface="Calibri" panose="020F0502020204030204" pitchFamily="34" charset="0"/>
                    <a:sym typeface="Calibri"/>
                  </a:rPr>
                  <a:t>YOU</a:t>
                </a:r>
                <a:endParaRPr kumimoji="0" lang="en-US" sz="2000" b="1" u="none" strike="noStrike" kern="0" cap="none" spc="0" normalizeH="0" baseline="0" noProof="0" dirty="0">
                  <a:ln>
                    <a:noFill/>
                  </a:ln>
                  <a:solidFill>
                    <a:srgbClr val="F2682A"/>
                  </a:solidFill>
                  <a:uLnTx/>
                  <a:uFillTx/>
                  <a:latin typeface="Calibri" panose="020F0502020204030204" pitchFamily="34" charset="0"/>
                  <a:ea typeface="Arial"/>
                  <a:cs typeface="Calibri" panose="020F0502020204030204" pitchFamily="34" charset="0"/>
                  <a:sym typeface="Arial"/>
                </a:endParaRPr>
              </a:p>
            </p:txBody>
          </p:sp>
          <p:sp>
            <p:nvSpPr>
              <p:cNvPr id="15" name="TextBox 14">
                <a:extLst>
                  <a:ext uri="{FF2B5EF4-FFF2-40B4-BE49-F238E27FC236}">
                    <a16:creationId xmlns:a16="http://schemas.microsoft.com/office/drawing/2014/main" id="{3D64CE6E-2499-E6F7-18A2-611289FCEC6F}"/>
                  </a:ext>
                </a:extLst>
              </p:cNvPr>
              <p:cNvSpPr txBox="1"/>
              <p:nvPr/>
            </p:nvSpPr>
            <p:spPr>
              <a:xfrm flipH="1">
                <a:off x="1696623" y="1514714"/>
                <a:ext cx="1100138"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0" name="TextBox 9">
            <a:extLst>
              <a:ext uri="{FF2B5EF4-FFF2-40B4-BE49-F238E27FC236}">
                <a16:creationId xmlns:a16="http://schemas.microsoft.com/office/drawing/2014/main" id="{13BF6E23-367F-467C-D540-7D585173D6FE}"/>
              </a:ext>
            </a:extLst>
          </p:cNvPr>
          <p:cNvSpPr txBox="1"/>
          <p:nvPr/>
        </p:nvSpPr>
        <p:spPr>
          <a:xfrm>
            <a:off x="1191861" y="419450"/>
            <a:ext cx="110001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uLnTx/>
                <a:uFillTx/>
                <a:latin typeface="Calibri" panose="020F0502020204030204"/>
                <a:ea typeface="+mn-ea"/>
                <a:cs typeface="+mn-cs"/>
              </a:rPr>
              <a:t>LAUNCH</a:t>
            </a: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 Your Business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43F5BB5-DD0F-053C-6A1A-24AE2C4AEA2E}"/>
              </a:ext>
            </a:extLst>
          </p:cNvPr>
          <p:cNvGrpSpPr/>
          <p:nvPr/>
        </p:nvGrpSpPr>
        <p:grpSpPr>
          <a:xfrm>
            <a:off x="7785754" y="1390794"/>
            <a:ext cx="3372708" cy="4579652"/>
            <a:chOff x="7785754" y="1390794"/>
            <a:chExt cx="3372708" cy="4579652"/>
          </a:xfrm>
        </p:grpSpPr>
        <p:sp>
          <p:nvSpPr>
            <p:cNvPr id="13" name="Rectangle 12">
              <a:extLst>
                <a:ext uri="{FF2B5EF4-FFF2-40B4-BE49-F238E27FC236}">
                  <a16:creationId xmlns:a16="http://schemas.microsoft.com/office/drawing/2014/main" id="{6E199B16-4202-FF02-A295-8BBBE375A455}"/>
                </a:ext>
              </a:extLst>
            </p:cNvPr>
            <p:cNvSpPr/>
            <p:nvPr/>
          </p:nvSpPr>
          <p:spPr>
            <a:xfrm>
              <a:off x="7965485" y="1390794"/>
              <a:ext cx="3019425" cy="4533641"/>
            </a:xfrm>
            <a:prstGeom prst="rect">
              <a:avLst/>
            </a:prstGeom>
            <a:solidFill>
              <a:schemeClr val="bg1">
                <a:lumMod val="85000"/>
                <a:alpha val="64334"/>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70479FA-23FE-FF88-335E-70F7FD52D359}"/>
                </a:ext>
              </a:extLst>
            </p:cNvPr>
            <p:cNvGrpSpPr/>
            <p:nvPr/>
          </p:nvGrpSpPr>
          <p:grpSpPr>
            <a:xfrm>
              <a:off x="7785754" y="1514714"/>
              <a:ext cx="3372708" cy="4455732"/>
              <a:chOff x="8262883" y="1551493"/>
              <a:chExt cx="3372708" cy="4455732"/>
            </a:xfrm>
          </p:grpSpPr>
          <p:sp>
            <p:nvSpPr>
              <p:cNvPr id="14" name="TextBox 13">
                <a:extLst>
                  <a:ext uri="{FF2B5EF4-FFF2-40B4-BE49-F238E27FC236}">
                    <a16:creationId xmlns:a16="http://schemas.microsoft.com/office/drawing/2014/main" id="{628AC3B9-BF9A-9CDA-17BB-40C861481498}"/>
                  </a:ext>
                </a:extLst>
              </p:cNvPr>
              <p:cNvSpPr txBox="1"/>
              <p:nvPr/>
            </p:nvSpPr>
            <p:spPr>
              <a:xfrm>
                <a:off x="8262883" y="2229268"/>
                <a:ext cx="3372708" cy="37779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rgbClr val="0E2D52"/>
                    </a:solidFill>
                    <a:effectLst/>
                    <a:uLnTx/>
                    <a:uFillTx/>
                    <a:latin typeface="Calibri"/>
                    <a:ea typeface="Calibri"/>
                    <a:cs typeface="Calibri"/>
                    <a:sym typeface="Calibri"/>
                  </a:rPr>
                  <a:t>Invite, Invite, Invite...</a:t>
                </a:r>
                <a:endParaRPr kumimoji="0" lang="en-US" sz="1400" b="0" i="0" u="none" strike="noStrike" kern="0" cap="none" spc="0" normalizeH="0" baseline="0" noProof="0" dirty="0">
                  <a:ln>
                    <a:noFill/>
                  </a:ln>
                  <a:solidFill>
                    <a:srgbClr val="0E2D52"/>
                  </a:solidFill>
                  <a:effectLst/>
                  <a:uLnTx/>
                  <a:uFillTx/>
                  <a:latin typeface="Arial"/>
                  <a:ea typeface="Arial"/>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F2682A"/>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50% Will Not Show</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sng" strike="noStrike" kern="0" cap="none" spc="0" normalizeH="0" baseline="0" noProof="0" dirty="0">
                    <a:ln>
                      <a:noFill/>
                    </a:ln>
                    <a:solidFill>
                      <a:srgbClr val="F2682A"/>
                    </a:solidFill>
                    <a:effectLst/>
                    <a:uLnTx/>
                    <a:uFillTx/>
                    <a:latin typeface="Calibri"/>
                    <a:ea typeface="Calibri"/>
                    <a:cs typeface="Calibri"/>
                    <a:sym typeface="Calibri"/>
                  </a:rPr>
                  <a:t>(OVER-INVITE)</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F2682A"/>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Set a goal to have</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0" i="0" u="none" strike="noStrike" kern="0" cap="none" spc="0" normalizeH="0" baseline="0" noProof="0" dirty="0">
                    <a:ln>
                      <a:noFill/>
                    </a:ln>
                    <a:solidFill>
                      <a:srgbClr val="F2682A"/>
                    </a:solidFill>
                    <a:effectLst/>
                    <a:uLnTx/>
                    <a:uFillTx/>
                    <a:latin typeface="Calibri"/>
                    <a:ea typeface="Calibri"/>
                    <a:cs typeface="Calibri"/>
                    <a:sym typeface="Calibri"/>
                  </a:rPr>
                  <a:t>double digit invites</a:t>
                </a:r>
                <a:endParaRPr kumimoji="0" lang="en-US" sz="1400" b="0" i="0" u="none" strike="noStrike" kern="0" cap="none" spc="0" normalizeH="0" baseline="0" noProof="0" dirty="0">
                  <a:ln>
                    <a:noFill/>
                  </a:ln>
                  <a:solidFill>
                    <a:srgbClr val="F2682A"/>
                  </a:solidFill>
                  <a:effectLst/>
                  <a:uLnTx/>
                  <a:uFillTx/>
                  <a:latin typeface="Arial"/>
                  <a:ea typeface="Arial"/>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F2682A"/>
                  </a:solidFill>
                  <a:effectLst/>
                  <a:uLnTx/>
                  <a:uFillTx/>
                  <a:latin typeface="Calibri"/>
                  <a:ea typeface="Calibri"/>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100" b="1" i="0" u="none" strike="noStrike" kern="0" cap="none" spc="0" normalizeH="0" baseline="0" noProof="0" dirty="0">
                    <a:ln>
                      <a:noFill/>
                    </a:ln>
                    <a:solidFill>
                      <a:srgbClr val="F2682A"/>
                    </a:solidFill>
                    <a:uLnTx/>
                    <a:uFillTx/>
                    <a:latin typeface="Calibri"/>
                    <a:ea typeface="Calibri"/>
                    <a:cs typeface="Calibri"/>
                    <a:sym typeface="Calibri"/>
                  </a:rPr>
                  <a:t>The Person That Puts the Most People on Zoom Presentations the Fastest </a:t>
                </a:r>
                <a:r>
                  <a:rPr kumimoji="0" lang="en-US" sz="3200" b="1" i="0" u="none" strike="noStrike" kern="0" cap="none" spc="0" normalizeH="0" baseline="0" noProof="0" dirty="0">
                    <a:ln>
                      <a:noFill/>
                    </a:ln>
                    <a:solidFill>
                      <a:srgbClr val="F2682A"/>
                    </a:solidFill>
                    <a:uLnTx/>
                    <a:uFillTx/>
                    <a:latin typeface="Calibri"/>
                    <a:ea typeface="Calibri"/>
                    <a:cs typeface="Calibri"/>
                    <a:sym typeface="Calibri"/>
                  </a:rPr>
                  <a:t>WINS</a:t>
                </a:r>
                <a:endParaRPr kumimoji="0" lang="en-US" sz="1400" b="1" i="0" u="none" strike="noStrike" kern="0" cap="none" spc="0" normalizeH="0" baseline="0" noProof="0" dirty="0">
                  <a:ln>
                    <a:noFill/>
                  </a:ln>
                  <a:solidFill>
                    <a:srgbClr val="F2682A"/>
                  </a:solidFill>
                  <a:uLnTx/>
                  <a:uFillTx/>
                  <a:latin typeface="Arial"/>
                  <a:ea typeface="Arial"/>
                  <a:cs typeface="Arial"/>
                  <a:sym typeface="Arial"/>
                </a:endParaRPr>
              </a:p>
            </p:txBody>
          </p:sp>
          <p:sp>
            <p:nvSpPr>
              <p:cNvPr id="16" name="TextBox 15">
                <a:extLst>
                  <a:ext uri="{FF2B5EF4-FFF2-40B4-BE49-F238E27FC236}">
                    <a16:creationId xmlns:a16="http://schemas.microsoft.com/office/drawing/2014/main" id="{465A1FD3-D6C6-1A40-15BE-52C858164209}"/>
                  </a:ext>
                </a:extLst>
              </p:cNvPr>
              <p:cNvSpPr txBox="1"/>
              <p:nvPr/>
            </p:nvSpPr>
            <p:spPr>
              <a:xfrm>
                <a:off x="9510655" y="1551493"/>
                <a:ext cx="87716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pic>
        <p:nvPicPr>
          <p:cNvPr id="7" name="Picture 6" descr="A black background with white text&#10;&#10;Description automatically generated">
            <a:extLst>
              <a:ext uri="{FF2B5EF4-FFF2-40B4-BE49-F238E27FC236}">
                <a16:creationId xmlns:a16="http://schemas.microsoft.com/office/drawing/2014/main" id="{2EB02056-CD6E-88EA-09B0-3BFC0692CC8C}"/>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21" name="Picture 20" descr="A close up of a logo&#10;&#10;Description automatically generated">
            <a:extLst>
              <a:ext uri="{FF2B5EF4-FFF2-40B4-BE49-F238E27FC236}">
                <a16:creationId xmlns:a16="http://schemas.microsoft.com/office/drawing/2014/main" id="{D32B5EE1-C633-408C-A979-1AA6D03ECD1C}"/>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24" name="TextBox 23">
            <a:extLst>
              <a:ext uri="{FF2B5EF4-FFF2-40B4-BE49-F238E27FC236}">
                <a16:creationId xmlns:a16="http://schemas.microsoft.com/office/drawing/2014/main" id="{76381B75-F7AA-61C1-5633-3FB95AE456C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3" name="Picture 2" descr="A person standing on a rocket&#10;&#10;Description automatically generated">
            <a:extLst>
              <a:ext uri="{FF2B5EF4-FFF2-40B4-BE49-F238E27FC236}">
                <a16:creationId xmlns:a16="http://schemas.microsoft.com/office/drawing/2014/main" id="{0B37949D-D7FC-5211-5A77-055CD6434735}"/>
              </a:ext>
            </a:extLst>
          </p:cNvPr>
          <p:cNvPicPr>
            <a:picLocks noChangeAspect="1"/>
          </p:cNvPicPr>
          <p:nvPr/>
        </p:nvPicPr>
        <p:blipFill>
          <a:blip r:embed="rId6"/>
          <a:stretch>
            <a:fillRect/>
          </a:stretch>
        </p:blipFill>
        <p:spPr>
          <a:xfrm>
            <a:off x="2047831" y="323785"/>
            <a:ext cx="1203812" cy="941314"/>
          </a:xfrm>
          <a:prstGeom prst="rect">
            <a:avLst/>
          </a:prstGeom>
        </p:spPr>
      </p:pic>
      <p:sp>
        <p:nvSpPr>
          <p:cNvPr id="23" name="TextBox 22">
            <a:extLst>
              <a:ext uri="{FF2B5EF4-FFF2-40B4-BE49-F238E27FC236}">
                <a16:creationId xmlns:a16="http://schemas.microsoft.com/office/drawing/2014/main" id="{148DB893-911E-6980-FF7D-2460BF98D6B5}"/>
              </a:ext>
            </a:extLst>
          </p:cNvPr>
          <p:cNvSpPr txBox="1"/>
          <p:nvPr/>
        </p:nvSpPr>
        <p:spPr>
          <a:xfrm rot="21283057">
            <a:off x="2973431" y="280382"/>
            <a:ext cx="3225710" cy="1015663"/>
          </a:xfrm>
          <a:prstGeom prst="rect">
            <a:avLst/>
          </a:prstGeom>
          <a:noFill/>
        </p:spPr>
        <p:txBody>
          <a:bodyPr wrap="square">
            <a:spAutoFit/>
          </a:bodyPr>
          <a:lstStyle/>
          <a:p>
            <a:pPr algn="ctr"/>
            <a:r>
              <a:rPr kumimoji="0" lang="en-US" sz="6000" b="1" i="0" u="none" strike="noStrike" kern="1200" cap="none" spc="0" normalizeH="0" baseline="0" noProof="0" dirty="0">
                <a:ln>
                  <a:noFill/>
                </a:ln>
                <a:solidFill>
                  <a:srgbClr val="F2682A"/>
                </a:solidFill>
                <a:uLnTx/>
                <a:uFillTx/>
                <a:latin typeface="Calibri" panose="020F0502020204030204"/>
                <a:ea typeface="+mn-ea"/>
                <a:cs typeface="+mn-cs"/>
              </a:rPr>
              <a:t>LAUNCH</a:t>
            </a:r>
            <a:endParaRPr lang="en-US" sz="6000" dirty="0">
              <a:solidFill>
                <a:srgbClr val="F2682A"/>
              </a:solidFill>
            </a:endParaRPr>
          </a:p>
        </p:txBody>
      </p:sp>
    </p:spTree>
    <p:extLst>
      <p:ext uri="{BB962C8B-B14F-4D97-AF65-F5344CB8AC3E}">
        <p14:creationId xmlns:p14="http://schemas.microsoft.com/office/powerpoint/2010/main" val="16138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C9AE-BE6A-525C-8686-13C207A6340A}"/>
              </a:ext>
            </a:extLst>
          </p:cNvPr>
          <p:cNvPicPr>
            <a:picLocks noChangeAspect="1"/>
          </p:cNvPicPr>
          <p:nvPr/>
        </p:nvPicPr>
        <p:blipFill>
          <a:blip r:embed="rId3"/>
          <a:srcRect t="14626" b="14626"/>
          <a:stretch/>
        </p:blipFill>
        <p:spPr>
          <a:xfrm>
            <a:off x="10206895" y="6438549"/>
            <a:ext cx="1920246" cy="274320"/>
          </a:xfrm>
          <a:prstGeom prst="rect">
            <a:avLst/>
          </a:prstGeom>
        </p:spPr>
      </p:pic>
      <p:pic>
        <p:nvPicPr>
          <p:cNvPr id="4" name="Picture 3">
            <a:extLst>
              <a:ext uri="{FF2B5EF4-FFF2-40B4-BE49-F238E27FC236}">
                <a16:creationId xmlns:a16="http://schemas.microsoft.com/office/drawing/2014/main" id="{1269463B-9649-714D-9780-A182B01CC217}"/>
              </a:ext>
            </a:extLst>
          </p:cNvPr>
          <p:cNvPicPr>
            <a:picLocks noChangeAspect="1"/>
          </p:cNvPicPr>
          <p:nvPr/>
        </p:nvPicPr>
        <p:blipFill>
          <a:blip r:embed="rId4"/>
          <a:srcRect/>
          <a:stretch/>
        </p:blipFill>
        <p:spPr>
          <a:xfrm>
            <a:off x="10284385" y="6062707"/>
            <a:ext cx="1720851" cy="295003"/>
          </a:xfrm>
          <a:prstGeom prst="rect">
            <a:avLst/>
          </a:prstGeom>
        </p:spPr>
      </p:pic>
      <p:sp>
        <p:nvSpPr>
          <p:cNvPr id="5" name="TextBox 4">
            <a:extLst>
              <a:ext uri="{FF2B5EF4-FFF2-40B4-BE49-F238E27FC236}">
                <a16:creationId xmlns:a16="http://schemas.microsoft.com/office/drawing/2014/main" id="{4BFCB630-69A6-1444-E51B-51B27D0D40F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C783827-9F82-B939-6072-E5B1A44B7FF0}"/>
              </a:ext>
            </a:extLst>
          </p:cNvPr>
          <p:cNvGrpSpPr/>
          <p:nvPr/>
        </p:nvGrpSpPr>
        <p:grpSpPr>
          <a:xfrm>
            <a:off x="1730748" y="1633519"/>
            <a:ext cx="8526826" cy="4154984"/>
            <a:chOff x="1571333" y="1686728"/>
            <a:chExt cx="8526826" cy="4154984"/>
          </a:xfrm>
        </p:grpSpPr>
        <p:sp>
          <p:nvSpPr>
            <p:cNvPr id="8" name="TextBox 7">
              <a:extLst>
                <a:ext uri="{FF2B5EF4-FFF2-40B4-BE49-F238E27FC236}">
                  <a16:creationId xmlns:a16="http://schemas.microsoft.com/office/drawing/2014/main" id="{595A1B00-67A0-5BAB-D2CB-54BA687C3856}"/>
                </a:ext>
              </a:extLst>
            </p:cNvPr>
            <p:cNvSpPr txBox="1"/>
            <p:nvPr/>
          </p:nvSpPr>
          <p:spPr>
            <a:xfrm>
              <a:off x="1571333" y="1686728"/>
              <a:ext cx="749736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prstClr val="white"/>
                  </a:solidFill>
                  <a:effectLst>
                    <a:outerShdw blurRad="50800" dist="38100" dir="2700000" algn="tl" rotWithShape="0">
                      <a:prstClr val="black">
                        <a:alpha val="40000"/>
                      </a:prstClr>
                    </a:outerShdw>
                  </a:effectLst>
                  <a:latin typeface="Calibri" panose="020F0502020204030204"/>
                </a:rPr>
                <a:t>YOU </a:t>
              </a: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Teach and 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To Do the Same   </a:t>
              </a:r>
              <a:endParaRPr kumimoji="0" lang="en-US" sz="8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9" name="Picture 4" descr="Free number 2 alphabet vector">
              <a:extLst>
                <a:ext uri="{FF2B5EF4-FFF2-40B4-BE49-F238E27FC236}">
                  <a16:creationId xmlns:a16="http://schemas.microsoft.com/office/drawing/2014/main" id="{2FEB0037-0597-7E36-D9E7-61E8A9524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545" y="3173879"/>
              <a:ext cx="889614" cy="1188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descr="Free number 5 alphabet vector">
              <a:extLst>
                <a:ext uri="{FF2B5EF4-FFF2-40B4-BE49-F238E27FC236}">
                  <a16:creationId xmlns:a16="http://schemas.microsoft.com/office/drawing/2014/main" id="{238CCB18-13B9-A589-9372-6BAE6F093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5889" y="1835943"/>
              <a:ext cx="869253" cy="1188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B2344D4-1683-5D09-C311-4665F367BDE9}"/>
              </a:ext>
            </a:extLst>
          </p:cNvPr>
          <p:cNvSpPr txBox="1"/>
          <p:nvPr/>
        </p:nvSpPr>
        <p:spPr>
          <a:xfrm>
            <a:off x="1730748" y="433190"/>
            <a:ext cx="8730503" cy="1200329"/>
          </a:xfrm>
          <a:prstGeom prst="rect">
            <a:avLst/>
          </a:prstGeom>
          <a:noFill/>
        </p:spPr>
        <p:txBody>
          <a:bodyPr wrap="square" rtlCol="0">
            <a:spAutoFit/>
          </a:bodyPr>
          <a:lstStyle/>
          <a:p>
            <a:pPr algn="ctr"/>
            <a:r>
              <a:rPr lang="en-US" sz="7200" b="1"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THE PATH TO ETL</a:t>
            </a:r>
          </a:p>
        </p:txBody>
      </p:sp>
    </p:spTree>
    <p:extLst>
      <p:ext uri="{BB962C8B-B14F-4D97-AF65-F5344CB8AC3E}">
        <p14:creationId xmlns:p14="http://schemas.microsoft.com/office/powerpoint/2010/main" val="21656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y be an image of floor plan, diary, blueprint and text that says 'SYSTEM My Goal Start Date: Goal Date nomoeth Bonus: days). My Path to ETL My Personal Services RHINONATION My Potential IBOs/Customers 1. ETL 30 Points Personal Team You Must Maintain Services &amp; Points 2. 3. 2. MY TEAM 3. Enroll 5 Services 4. YOU 5. 6. 7. 8. Services 4. 5. 6. 7. 8. 9. 10. 11. 12. 13. 14. 15. 16. 17. 18. 19. 20. 21. 22. 23. 24. 25. 9. Services 1. Services 1. 10. 2. 1. 2. 2. 3. Total Points: 3. 4. 5. 5.'">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3322">
            <a:off x="5562601" y="1347191"/>
            <a:ext cx="5758339" cy="4458069"/>
          </a:xfrm>
          <a:prstGeom prst="rect">
            <a:avLst/>
          </a:prstGeom>
          <a:solidFill>
            <a:srgbClr val="FFFFFF">
              <a:shade val="85000"/>
            </a:srgbClr>
          </a:solidFill>
          <a:ln w="190500" cap="sq">
            <a:solidFill>
              <a:srgbClr val="0D2D5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1EF8C38F-E674-71D6-0629-1CEA52B12DB2}"/>
              </a:ext>
            </a:extLst>
          </p:cNvPr>
          <p:cNvSpPr txBox="1"/>
          <p:nvPr/>
        </p:nvSpPr>
        <p:spPr>
          <a:xfrm>
            <a:off x="897983" y="1157061"/>
            <a:ext cx="3989070" cy="707886"/>
          </a:xfrm>
          <a:prstGeom prst="rect">
            <a:avLst/>
          </a:prstGeom>
          <a:noFill/>
        </p:spPr>
        <p:txBody>
          <a:bodyPr wrap="square">
            <a:spAutoFit/>
          </a:bodyPr>
          <a:lstStyle/>
          <a:p>
            <a:pPr algn="ctr"/>
            <a:r>
              <a:rPr lang="en-US" sz="4000" i="1" u="none" strike="noStrike" dirty="0" err="1">
                <a:solidFill>
                  <a:schemeClr val="accent1">
                    <a:lumMod val="75000"/>
                  </a:schemeClr>
                </a:solidFill>
                <a:effectLst/>
              </a:rPr>
              <a:t>MyPathToETL.com</a:t>
            </a:r>
            <a:endParaRPr lang="en-US" sz="4000" i="1" dirty="0">
              <a:solidFill>
                <a:schemeClr val="accent1">
                  <a:lumMod val="75000"/>
                </a:schemeClr>
              </a:solidFill>
            </a:endParaRPr>
          </a:p>
        </p:txBody>
      </p:sp>
      <p:pic>
        <p:nvPicPr>
          <p:cNvPr id="17" name="Picture 16" descr="A qr code on a blue background&#10;&#10;Description automatically generated">
            <a:extLst>
              <a:ext uri="{FF2B5EF4-FFF2-40B4-BE49-F238E27FC236}">
                <a16:creationId xmlns:a16="http://schemas.microsoft.com/office/drawing/2014/main" id="{B07F4DCC-AB74-4D55-C604-750D5031559D}"/>
              </a:ext>
            </a:extLst>
          </p:cNvPr>
          <p:cNvPicPr>
            <a:picLocks noChangeAspect="1"/>
          </p:cNvPicPr>
          <p:nvPr/>
        </p:nvPicPr>
        <p:blipFill>
          <a:blip r:embed="rId4"/>
          <a:stretch>
            <a:fillRect/>
          </a:stretch>
        </p:blipFill>
        <p:spPr>
          <a:xfrm>
            <a:off x="950541" y="1969331"/>
            <a:ext cx="3883953" cy="389059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FCFC1C3A-B6EE-1992-9991-322151D8508B}"/>
              </a:ext>
            </a:extLst>
          </p:cNvPr>
          <p:cNvSpPr txBox="1"/>
          <p:nvPr/>
        </p:nvSpPr>
        <p:spPr>
          <a:xfrm>
            <a:off x="0" y="41945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rgbClr val="0D2D52"/>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❗️Scan and Download Now❗️</a:t>
            </a:r>
            <a:endParaRPr kumimoji="0" lang="en-US" sz="2000" b="0" i="0" u="none" strike="noStrike" kern="0" cap="none" spc="0" normalizeH="0" baseline="0" noProof="0" dirty="0">
              <a:ln>
                <a:noFill/>
              </a:ln>
              <a:solidFill>
                <a:srgbClr val="0D2D52"/>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pic>
        <p:nvPicPr>
          <p:cNvPr id="2" name="Picture 1" descr="A black background with white text&#10;&#10;Description automatically generated">
            <a:extLst>
              <a:ext uri="{FF2B5EF4-FFF2-40B4-BE49-F238E27FC236}">
                <a16:creationId xmlns:a16="http://schemas.microsoft.com/office/drawing/2014/main" id="{C195C9AE-BE6A-525C-8686-13C207A6340A}"/>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1269463B-9649-714D-9780-A182B01CC217}"/>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6" name="Rectangular Callout 5">
            <a:extLst>
              <a:ext uri="{FF2B5EF4-FFF2-40B4-BE49-F238E27FC236}">
                <a16:creationId xmlns:a16="http://schemas.microsoft.com/office/drawing/2014/main" id="{B10EC5E2-A7AC-35D1-7D1E-52AB22024293}"/>
              </a:ext>
            </a:extLst>
          </p:cNvPr>
          <p:cNvSpPr/>
          <p:nvPr/>
        </p:nvSpPr>
        <p:spPr>
          <a:xfrm>
            <a:off x="5274644" y="2811006"/>
            <a:ext cx="6487428" cy="2889933"/>
          </a:xfrm>
          <a:prstGeom prst="wedgeRectCallout">
            <a:avLst>
              <a:gd name="adj1" fmla="val 672"/>
              <a:gd name="adj2" fmla="val -80050"/>
            </a:avLst>
          </a:prstGeom>
          <a:solidFill>
            <a:schemeClr val="bg1">
              <a:lumMod val="8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sysClr val="windowText" lastClr="000000"/>
                  </a:solidFill>
                </a:ln>
                <a:solidFill>
                  <a:srgbClr val="0D2D52"/>
                </a:solidFill>
                <a:ea typeface="Roboto" panose="02000000000000000000" pitchFamily="2" charset="0"/>
              </a:rPr>
              <a:t>Launch Your Business</a:t>
            </a:r>
          </a:p>
          <a:p>
            <a:pPr algn="ctr"/>
            <a:r>
              <a:rPr lang="en-US" sz="2000" b="1" dirty="0">
                <a:ln>
                  <a:solidFill>
                    <a:sysClr val="windowText" lastClr="000000"/>
                  </a:solidFill>
                </a:ln>
                <a:solidFill>
                  <a:srgbClr val="0D2D52"/>
                </a:solidFill>
                <a:ea typeface="Roboto" panose="02000000000000000000" pitchFamily="2" charset="0"/>
              </a:rPr>
              <a:t>Enroll Services</a:t>
            </a:r>
          </a:p>
          <a:p>
            <a:pPr algn="ctr"/>
            <a:r>
              <a:rPr lang="en-US" sz="2000" b="1" dirty="0">
                <a:ln>
                  <a:solidFill>
                    <a:sysClr val="windowText" lastClr="000000"/>
                  </a:solidFill>
                </a:ln>
                <a:solidFill>
                  <a:srgbClr val="0D2D52"/>
                </a:solidFill>
                <a:ea typeface="Roboto" panose="02000000000000000000" pitchFamily="2" charset="0"/>
              </a:rPr>
              <a:t>Become Customer Qualified (CQ)</a:t>
            </a:r>
          </a:p>
          <a:p>
            <a:pPr algn="ctr"/>
            <a:r>
              <a:rPr lang="en-US" sz="2000" b="1" dirty="0">
                <a:ln>
                  <a:solidFill>
                    <a:sysClr val="windowText" lastClr="000000"/>
                  </a:solidFill>
                </a:ln>
                <a:solidFill>
                  <a:srgbClr val="0D2D52"/>
                </a:solidFill>
                <a:ea typeface="Roboto" panose="02000000000000000000" pitchFamily="2" charset="0"/>
              </a:rPr>
              <a:t>Earn Your First Personal Customer Bonus - $200*</a:t>
            </a:r>
          </a:p>
          <a:p>
            <a:pPr algn="ctr"/>
            <a:r>
              <a:rPr lang="en-US" sz="2000" b="1" dirty="0">
                <a:ln>
                  <a:solidFill>
                    <a:sysClr val="windowText" lastClr="000000"/>
                  </a:solidFill>
                </a:ln>
                <a:solidFill>
                  <a:srgbClr val="0D2D52"/>
                </a:solidFill>
                <a:ea typeface="Roboto" panose="02000000000000000000" pitchFamily="2" charset="0"/>
              </a:rPr>
              <a:t>Build Your Team</a:t>
            </a:r>
          </a:p>
          <a:p>
            <a:pPr algn="ctr"/>
            <a:r>
              <a:rPr lang="en-US" sz="2000" b="1" dirty="0">
                <a:ln>
                  <a:solidFill>
                    <a:sysClr val="windowText" lastClr="000000"/>
                  </a:solidFill>
                </a:ln>
                <a:solidFill>
                  <a:srgbClr val="0D2D52"/>
                </a:solidFill>
                <a:ea typeface="Roboto" panose="02000000000000000000" pitchFamily="2" charset="0"/>
              </a:rPr>
              <a:t>Promote to ETL and Earn the ETL in 30 Days Bonus - $500*</a:t>
            </a:r>
          </a:p>
          <a:p>
            <a:pPr algn="ctr"/>
            <a:r>
              <a:rPr lang="en-US" sz="2000" b="1" dirty="0">
                <a:ln>
                  <a:solidFill>
                    <a:sysClr val="windowText" lastClr="000000"/>
                  </a:solidFill>
                </a:ln>
                <a:solidFill>
                  <a:srgbClr val="0D2D52"/>
                </a:solidFill>
                <a:ea typeface="Roboto" panose="02000000000000000000" pitchFamily="2" charset="0"/>
              </a:rPr>
              <a:t>Qualify for ETL Customer Acquisition Bonuses*</a:t>
            </a:r>
          </a:p>
          <a:p>
            <a:pPr algn="ctr"/>
            <a:endParaRPr lang="en-US" sz="2000" b="1" dirty="0">
              <a:ln>
                <a:solidFill>
                  <a:sysClr val="windowText" lastClr="000000"/>
                </a:solidFill>
              </a:ln>
              <a:solidFill>
                <a:srgbClr val="0D2D52"/>
              </a:solidFill>
              <a:ea typeface="Roboto" panose="02000000000000000000" pitchFamily="2" charset="0"/>
            </a:endParaRPr>
          </a:p>
          <a:p>
            <a:pPr algn="ctr" fontAlgn="base"/>
            <a:r>
              <a:rPr lang="en-US" sz="1400" b="1" i="1" dirty="0">
                <a:ln>
                  <a:solidFill>
                    <a:sysClr val="windowText" lastClr="000000"/>
                  </a:solidFill>
                </a:ln>
                <a:solidFill>
                  <a:srgbClr val="0D2D52"/>
                </a:solidFill>
                <a:ea typeface="Roboto" panose="02000000000000000000" pitchFamily="2" charset="0"/>
              </a:rPr>
              <a:t>*Refer to the ACN compensation plan for complete details.</a:t>
            </a:r>
          </a:p>
        </p:txBody>
      </p:sp>
      <p:sp>
        <p:nvSpPr>
          <p:cNvPr id="7" name="TextBox 6">
            <a:extLst>
              <a:ext uri="{FF2B5EF4-FFF2-40B4-BE49-F238E27FC236}">
                <a16:creationId xmlns:a16="http://schemas.microsoft.com/office/drawing/2014/main" id="{6F2AC0AB-8BED-61C0-72B3-AD27C84BD34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2916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1026" name="Picture 2" descr="May be an image of floor plan, diary, blueprint and text that says 'SYSTEM My Goal Start Date: Goal Date nomoeth Bonus: days). My Path to ETL My Personal Services RHINONATION My Potential IBOs/Customers 1. ETL 30 Points Personal Team You Must Maintain Services &amp; Points 2. 3. 2. MY TEAM 3. Enroll 5 Services 4. YOU 5. 6. 7. 8. Services 4. 5. 6. 7. 8. 9. 10. 11. 12. 13. 14. 15. 16. 17. 18. 19. 20. 21. 22. 23. 24. 25. 9. Services 1. Services 1. 10. 2. 1. 2. 2. 3. Total Points: 3. 4. 5. 5.'">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857" y="375385"/>
            <a:ext cx="7504286" cy="5809769"/>
          </a:xfrm>
          <a:prstGeom prst="rect">
            <a:avLst/>
          </a:prstGeom>
          <a:solidFill>
            <a:srgbClr val="FFFFFF">
              <a:shade val="85000"/>
            </a:srgbClr>
          </a:solidFill>
          <a:ln w="190500" cap="sq">
            <a:noFill/>
            <a:miter lim="800000"/>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17D2000-FCAA-9B86-C0E6-437DB7A236DB}"/>
              </a:ext>
            </a:extLst>
          </p:cNvPr>
          <p:cNvSpPr txBox="1"/>
          <p:nvPr/>
        </p:nvSpPr>
        <p:spPr>
          <a:xfrm>
            <a:off x="2475270" y="6446601"/>
            <a:ext cx="7241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Light" panose="02000000000000000000" pitchFamily="2" charset="0"/>
                <a:cs typeface="+mn-cs"/>
              </a:rPr>
              <a:t>*See ACN Compensation Plan for full details. Your results may vary. Earnings are not guaranteed.</a:t>
            </a:r>
          </a:p>
        </p:txBody>
      </p:sp>
      <p:sp>
        <p:nvSpPr>
          <p:cNvPr id="18" name="TextBox 17">
            <a:extLst>
              <a:ext uri="{FF2B5EF4-FFF2-40B4-BE49-F238E27FC236}">
                <a16:creationId xmlns:a16="http://schemas.microsoft.com/office/drawing/2014/main" id="{046FC638-C610-B6F8-7F54-308BA15701F6}"/>
              </a:ext>
            </a:extLst>
          </p:cNvPr>
          <p:cNvSpPr txBox="1"/>
          <p:nvPr/>
        </p:nvSpPr>
        <p:spPr>
          <a:xfrm>
            <a:off x="7936056" y="1078031"/>
            <a:ext cx="1506328" cy="4907113"/>
          </a:xfrm>
          <a:prstGeom prst="rect">
            <a:avLst/>
          </a:prstGeom>
          <a:noFill/>
        </p:spPr>
        <p:txBody>
          <a:bodyPr wrap="square" rtlCol="0">
            <a:spAutoFit/>
          </a:bodyPr>
          <a:lstStyle/>
          <a:p>
            <a:pPr>
              <a:lnSpc>
                <a:spcPts val="1490"/>
              </a:lnSpc>
            </a:pPr>
            <a:r>
              <a:rPr lang="en-US" sz="1400" dirty="0">
                <a:latin typeface="Bradley Hand" pitchFamily="2" charset="77"/>
              </a:rPr>
              <a:t>Sue</a:t>
            </a:r>
          </a:p>
          <a:p>
            <a:pPr>
              <a:lnSpc>
                <a:spcPts val="1490"/>
              </a:lnSpc>
            </a:pPr>
            <a:r>
              <a:rPr lang="en-US" sz="1400" dirty="0">
                <a:latin typeface="Bradley Hand" pitchFamily="2" charset="77"/>
              </a:rPr>
              <a:t>Bob</a:t>
            </a:r>
          </a:p>
          <a:p>
            <a:pPr>
              <a:lnSpc>
                <a:spcPts val="1490"/>
              </a:lnSpc>
            </a:pPr>
            <a:r>
              <a:rPr lang="en-US" sz="1400" dirty="0">
                <a:latin typeface="Bradley Hand" pitchFamily="2" charset="77"/>
              </a:rPr>
              <a:t>Mary</a:t>
            </a:r>
          </a:p>
          <a:p>
            <a:pPr>
              <a:lnSpc>
                <a:spcPts val="1490"/>
              </a:lnSpc>
            </a:pPr>
            <a:r>
              <a:rPr lang="en-US" sz="1400" dirty="0">
                <a:latin typeface="Bradley Hand" pitchFamily="2" charset="77"/>
              </a:rPr>
              <a:t>Jamal</a:t>
            </a:r>
          </a:p>
          <a:p>
            <a:pPr>
              <a:lnSpc>
                <a:spcPts val="1490"/>
              </a:lnSpc>
            </a:pPr>
            <a:r>
              <a:rPr lang="en-US" sz="1400" dirty="0">
                <a:latin typeface="Bradley Hand" pitchFamily="2" charset="77"/>
              </a:rPr>
              <a:t>Barb</a:t>
            </a:r>
          </a:p>
          <a:p>
            <a:pPr>
              <a:lnSpc>
                <a:spcPts val="1490"/>
              </a:lnSpc>
            </a:pPr>
            <a:r>
              <a:rPr lang="en-US" sz="1400" dirty="0">
                <a:latin typeface="Bradley Hand" pitchFamily="2" charset="77"/>
              </a:rPr>
              <a:t>Bryce</a:t>
            </a:r>
          </a:p>
          <a:p>
            <a:pPr>
              <a:lnSpc>
                <a:spcPts val="1490"/>
              </a:lnSpc>
            </a:pPr>
            <a:r>
              <a:rPr lang="en-US" sz="1400" dirty="0">
                <a:latin typeface="Bradley Hand" pitchFamily="2" charset="77"/>
              </a:rPr>
              <a:t>Zack</a:t>
            </a:r>
          </a:p>
          <a:p>
            <a:pPr>
              <a:lnSpc>
                <a:spcPts val="1490"/>
              </a:lnSpc>
            </a:pPr>
            <a:r>
              <a:rPr lang="en-US" sz="1400" dirty="0">
                <a:latin typeface="Bradley Hand" pitchFamily="2" charset="77"/>
              </a:rPr>
              <a:t>Jose</a:t>
            </a:r>
          </a:p>
          <a:p>
            <a:pPr>
              <a:lnSpc>
                <a:spcPts val="1490"/>
              </a:lnSpc>
            </a:pPr>
            <a:r>
              <a:rPr lang="en-US" sz="1400" dirty="0">
                <a:latin typeface="Bradley Hand" pitchFamily="2" charset="77"/>
              </a:rPr>
              <a:t>Alex</a:t>
            </a:r>
          </a:p>
          <a:p>
            <a:pPr>
              <a:lnSpc>
                <a:spcPts val="1490"/>
              </a:lnSpc>
            </a:pPr>
            <a:r>
              <a:rPr lang="en-US" sz="1400" dirty="0">
                <a:latin typeface="Bradley Hand" pitchFamily="2" charset="77"/>
              </a:rPr>
              <a:t>Miguel</a:t>
            </a:r>
          </a:p>
          <a:p>
            <a:pPr>
              <a:lnSpc>
                <a:spcPts val="1490"/>
              </a:lnSpc>
            </a:pPr>
            <a:r>
              <a:rPr lang="en-US" sz="1400" dirty="0">
                <a:latin typeface="Bradley Hand" pitchFamily="2" charset="77"/>
              </a:rPr>
              <a:t>Jim</a:t>
            </a:r>
          </a:p>
          <a:p>
            <a:pPr>
              <a:lnSpc>
                <a:spcPts val="1490"/>
              </a:lnSpc>
            </a:pPr>
            <a:r>
              <a:rPr lang="en-US" sz="1400" dirty="0">
                <a:latin typeface="Bradley Hand" pitchFamily="2" charset="77"/>
              </a:rPr>
              <a:t>Joe</a:t>
            </a:r>
          </a:p>
          <a:p>
            <a:pPr>
              <a:lnSpc>
                <a:spcPts val="1490"/>
              </a:lnSpc>
            </a:pPr>
            <a:r>
              <a:rPr lang="en-US" sz="1400" dirty="0">
                <a:latin typeface="Bradley Hand" pitchFamily="2" charset="77"/>
              </a:rPr>
              <a:t>Uncle </a:t>
            </a:r>
            <a:r>
              <a:rPr lang="en-US" sz="1400" dirty="0" err="1">
                <a:latin typeface="Bradley Hand" pitchFamily="2" charset="77"/>
              </a:rPr>
              <a:t>fred</a:t>
            </a:r>
            <a:endParaRPr lang="en-US" sz="1400" dirty="0">
              <a:latin typeface="Bradley Hand" pitchFamily="2" charset="77"/>
            </a:endParaRPr>
          </a:p>
          <a:p>
            <a:pPr>
              <a:lnSpc>
                <a:spcPts val="1490"/>
              </a:lnSpc>
            </a:pPr>
            <a:r>
              <a:rPr lang="en-US" sz="1400" dirty="0">
                <a:latin typeface="Bradley Hand" pitchFamily="2" charset="77"/>
              </a:rPr>
              <a:t>Aunt Key</a:t>
            </a:r>
          </a:p>
          <a:p>
            <a:pPr>
              <a:lnSpc>
                <a:spcPts val="1490"/>
              </a:lnSpc>
            </a:pPr>
            <a:r>
              <a:rPr lang="en-US" sz="1400" dirty="0">
                <a:latin typeface="Bradley Hand" pitchFamily="2" charset="77"/>
              </a:rPr>
              <a:t>Uncle Harry</a:t>
            </a:r>
          </a:p>
          <a:p>
            <a:pPr>
              <a:lnSpc>
                <a:spcPts val="1490"/>
              </a:lnSpc>
            </a:pPr>
            <a:r>
              <a:rPr lang="en-US" sz="1400" dirty="0">
                <a:latin typeface="Bradley Hand" pitchFamily="2" charset="77"/>
              </a:rPr>
              <a:t>Alec</a:t>
            </a:r>
          </a:p>
          <a:p>
            <a:pPr>
              <a:lnSpc>
                <a:spcPts val="1490"/>
              </a:lnSpc>
            </a:pPr>
            <a:r>
              <a:rPr lang="en-US" sz="1400" dirty="0">
                <a:latin typeface="Bradley Hand" pitchFamily="2" charset="77"/>
              </a:rPr>
              <a:t>Lisa</a:t>
            </a:r>
          </a:p>
          <a:p>
            <a:pPr>
              <a:lnSpc>
                <a:spcPts val="1490"/>
              </a:lnSpc>
            </a:pPr>
            <a:r>
              <a:rPr lang="en-US" sz="1400" dirty="0">
                <a:latin typeface="Bradley Hand" pitchFamily="2" charset="77"/>
              </a:rPr>
              <a:t>JT</a:t>
            </a:r>
          </a:p>
          <a:p>
            <a:pPr>
              <a:lnSpc>
                <a:spcPts val="1490"/>
              </a:lnSpc>
            </a:pPr>
            <a:r>
              <a:rPr lang="en-US" sz="1400" dirty="0">
                <a:latin typeface="Bradley Hand" pitchFamily="2" charset="77"/>
              </a:rPr>
              <a:t>Jimmy K</a:t>
            </a:r>
          </a:p>
          <a:p>
            <a:pPr>
              <a:lnSpc>
                <a:spcPts val="1490"/>
              </a:lnSpc>
            </a:pPr>
            <a:r>
              <a:rPr lang="en-US" sz="1400" dirty="0">
                <a:latin typeface="Bradley Hand" pitchFamily="2" charset="77"/>
              </a:rPr>
              <a:t>Bryson</a:t>
            </a:r>
          </a:p>
          <a:p>
            <a:pPr>
              <a:lnSpc>
                <a:spcPts val="1490"/>
              </a:lnSpc>
            </a:pPr>
            <a:r>
              <a:rPr lang="en-US" sz="1400" dirty="0">
                <a:latin typeface="Bradley Hand" pitchFamily="2" charset="77"/>
              </a:rPr>
              <a:t>Corey</a:t>
            </a:r>
          </a:p>
          <a:p>
            <a:pPr>
              <a:lnSpc>
                <a:spcPts val="1490"/>
              </a:lnSpc>
            </a:pPr>
            <a:r>
              <a:rPr lang="en-US" sz="1400" dirty="0">
                <a:latin typeface="Bradley Hand" pitchFamily="2" charset="77"/>
              </a:rPr>
              <a:t>Ranger</a:t>
            </a:r>
          </a:p>
          <a:p>
            <a:pPr>
              <a:lnSpc>
                <a:spcPts val="1490"/>
              </a:lnSpc>
            </a:pPr>
            <a:r>
              <a:rPr lang="en-US" sz="1400" dirty="0">
                <a:latin typeface="Bradley Hand" pitchFamily="2" charset="77"/>
              </a:rPr>
              <a:t>Aaron</a:t>
            </a:r>
          </a:p>
          <a:p>
            <a:pPr>
              <a:lnSpc>
                <a:spcPts val="1490"/>
              </a:lnSpc>
            </a:pPr>
            <a:r>
              <a:rPr lang="en-US" sz="1400" dirty="0">
                <a:latin typeface="Bradley Hand" pitchFamily="2" charset="77"/>
              </a:rPr>
              <a:t>Isabella</a:t>
            </a:r>
          </a:p>
          <a:p>
            <a:pPr>
              <a:lnSpc>
                <a:spcPts val="1490"/>
              </a:lnSpc>
            </a:pPr>
            <a:r>
              <a:rPr lang="en-US" sz="1400" dirty="0">
                <a:latin typeface="Bradley Hand" pitchFamily="2" charset="77"/>
              </a:rPr>
              <a:t>Marianna</a:t>
            </a:r>
          </a:p>
        </p:txBody>
      </p:sp>
      <p:sp>
        <p:nvSpPr>
          <p:cNvPr id="20" name="TextBox 19">
            <a:extLst>
              <a:ext uri="{FF2B5EF4-FFF2-40B4-BE49-F238E27FC236}">
                <a16:creationId xmlns:a16="http://schemas.microsoft.com/office/drawing/2014/main" id="{F109CDF7-3099-5C34-CA52-558C32518BEE}"/>
              </a:ext>
            </a:extLst>
          </p:cNvPr>
          <p:cNvSpPr txBox="1"/>
          <p:nvPr/>
        </p:nvSpPr>
        <p:spPr>
          <a:xfrm>
            <a:off x="2956831" y="3026895"/>
            <a:ext cx="1740295" cy="604653"/>
          </a:xfrm>
          <a:prstGeom prst="rect">
            <a:avLst/>
          </a:prstGeom>
          <a:noFill/>
        </p:spPr>
        <p:txBody>
          <a:bodyPr wrap="square" rtlCol="0">
            <a:spAutoFit/>
          </a:bodyPr>
          <a:lstStyle/>
          <a:p>
            <a:pPr>
              <a:lnSpc>
                <a:spcPts val="1290"/>
              </a:lnSpc>
            </a:pPr>
            <a:r>
              <a:rPr lang="en-US" sz="1400" dirty="0">
                <a:latin typeface="Bradley Hand" pitchFamily="2" charset="77"/>
              </a:rPr>
              <a:t>Sue – Electric</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Bryce – </a:t>
            </a:r>
            <a:r>
              <a:rPr lang="en-US" sz="1400" dirty="0" err="1">
                <a:latin typeface="Bradley Hand" pitchFamily="2" charset="77"/>
              </a:rPr>
              <a:t>IDSeal</a:t>
            </a:r>
            <a:endParaRPr lang="en-US" sz="1400" dirty="0">
              <a:latin typeface="Bradley Hand" pitchFamily="2" charset="77"/>
            </a:endParaRPr>
          </a:p>
        </p:txBody>
      </p:sp>
      <p:sp>
        <p:nvSpPr>
          <p:cNvPr id="22" name="TextBox 21">
            <a:extLst>
              <a:ext uri="{FF2B5EF4-FFF2-40B4-BE49-F238E27FC236}">
                <a16:creationId xmlns:a16="http://schemas.microsoft.com/office/drawing/2014/main" id="{426525D4-3AEE-3704-134C-E2C6C978F391}"/>
              </a:ext>
            </a:extLst>
          </p:cNvPr>
          <p:cNvSpPr txBox="1"/>
          <p:nvPr/>
        </p:nvSpPr>
        <p:spPr>
          <a:xfrm>
            <a:off x="2956832" y="2028003"/>
            <a:ext cx="1740296" cy="938077"/>
          </a:xfrm>
          <a:prstGeom prst="rect">
            <a:avLst/>
          </a:prstGeom>
          <a:noFill/>
        </p:spPr>
        <p:txBody>
          <a:bodyPr wrap="square" rtlCol="0">
            <a:spAutoFit/>
          </a:bodyPr>
          <a:lstStyle/>
          <a:p>
            <a:pPr>
              <a:lnSpc>
                <a:spcPts val="1290"/>
              </a:lnSpc>
            </a:pPr>
            <a:r>
              <a:rPr lang="en-US" sz="1400" dirty="0">
                <a:latin typeface="Bradley Hand" pitchFamily="2" charset="77"/>
              </a:rPr>
              <a:t>You – Electric</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IDSeal</a:t>
            </a:r>
            <a:endParaRPr lang="en-US" sz="1400" dirty="0">
              <a:latin typeface="Bradley Hand" pitchFamily="2" charset="77"/>
            </a:endParaRP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Truvvi</a:t>
            </a:r>
            <a:endParaRPr lang="en-US" sz="1400" dirty="0">
              <a:latin typeface="Bradley Hand" pitchFamily="2" charset="77"/>
            </a:endParaRPr>
          </a:p>
        </p:txBody>
      </p:sp>
      <p:sp>
        <p:nvSpPr>
          <p:cNvPr id="23" name="TextBox 22">
            <a:extLst>
              <a:ext uri="{FF2B5EF4-FFF2-40B4-BE49-F238E27FC236}">
                <a16:creationId xmlns:a16="http://schemas.microsoft.com/office/drawing/2014/main" id="{E76C2BD2-C4E6-2297-0AC5-CA0AEE64E85E}"/>
              </a:ext>
            </a:extLst>
          </p:cNvPr>
          <p:cNvSpPr txBox="1"/>
          <p:nvPr/>
        </p:nvSpPr>
        <p:spPr>
          <a:xfrm>
            <a:off x="4882534" y="3462868"/>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24" name="TextBox 23">
            <a:extLst>
              <a:ext uri="{FF2B5EF4-FFF2-40B4-BE49-F238E27FC236}">
                <a16:creationId xmlns:a16="http://schemas.microsoft.com/office/drawing/2014/main" id="{1E796E75-7A68-17B8-EF0D-DE512C69B0A2}"/>
              </a:ext>
            </a:extLst>
          </p:cNvPr>
          <p:cNvSpPr txBox="1"/>
          <p:nvPr/>
        </p:nvSpPr>
        <p:spPr>
          <a:xfrm>
            <a:off x="5757302" y="3462868"/>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sp>
        <p:nvSpPr>
          <p:cNvPr id="25" name="TextBox 24">
            <a:extLst>
              <a:ext uri="{FF2B5EF4-FFF2-40B4-BE49-F238E27FC236}">
                <a16:creationId xmlns:a16="http://schemas.microsoft.com/office/drawing/2014/main" id="{D7823153-0B8E-3D9A-72FA-D6D72AA9B104}"/>
              </a:ext>
            </a:extLst>
          </p:cNvPr>
          <p:cNvSpPr txBox="1"/>
          <p:nvPr/>
        </p:nvSpPr>
        <p:spPr>
          <a:xfrm>
            <a:off x="3719621" y="5462726"/>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6" name="TextBox 25">
            <a:extLst>
              <a:ext uri="{FF2B5EF4-FFF2-40B4-BE49-F238E27FC236}">
                <a16:creationId xmlns:a16="http://schemas.microsoft.com/office/drawing/2014/main" id="{F9732F4B-39F5-CC20-C136-954467500915}"/>
              </a:ext>
            </a:extLst>
          </p:cNvPr>
          <p:cNvSpPr txBox="1"/>
          <p:nvPr/>
        </p:nvSpPr>
        <p:spPr>
          <a:xfrm>
            <a:off x="4913935" y="4365338"/>
            <a:ext cx="928600" cy="1372812"/>
          </a:xfrm>
          <a:prstGeom prst="rect">
            <a:avLst/>
          </a:prstGeom>
          <a:noFill/>
        </p:spPr>
        <p:txBody>
          <a:bodyPr wrap="square" rtlCol="0">
            <a:spAutoFit/>
          </a:bodyPr>
          <a:lstStyle/>
          <a:p>
            <a:pPr>
              <a:lnSpc>
                <a:spcPts val="1090"/>
              </a:lnSpc>
            </a:pPr>
            <a:r>
              <a:rPr lang="en-US" sz="1200" dirty="0">
                <a:latin typeface="Bradley Hand" pitchFamily="2" charset="77"/>
              </a:rPr>
              <a:t>Electric</a:t>
            </a: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IDSeal</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Truvvi</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p:txBody>
      </p:sp>
      <p:sp>
        <p:nvSpPr>
          <p:cNvPr id="27" name="TextBox 26">
            <a:extLst>
              <a:ext uri="{FF2B5EF4-FFF2-40B4-BE49-F238E27FC236}">
                <a16:creationId xmlns:a16="http://schemas.microsoft.com/office/drawing/2014/main" id="{208441C5-3602-5738-028B-5038AA7EF49F}"/>
              </a:ext>
            </a:extLst>
          </p:cNvPr>
          <p:cNvSpPr txBox="1"/>
          <p:nvPr/>
        </p:nvSpPr>
        <p:spPr>
          <a:xfrm>
            <a:off x="5796724" y="4365338"/>
            <a:ext cx="928600" cy="1372812"/>
          </a:xfrm>
          <a:prstGeom prst="rect">
            <a:avLst/>
          </a:prstGeom>
          <a:noFill/>
        </p:spPr>
        <p:txBody>
          <a:bodyPr wrap="square" rtlCol="0">
            <a:spAutoFit/>
          </a:bodyPr>
          <a:lstStyle/>
          <a:p>
            <a:pPr>
              <a:lnSpc>
                <a:spcPts val="1090"/>
              </a:lnSpc>
            </a:pPr>
            <a:r>
              <a:rPr lang="en-US" sz="1200" dirty="0">
                <a:latin typeface="Bradley Hand" pitchFamily="2" charset="77"/>
              </a:rPr>
              <a:t>Electric</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Dish</a:t>
            </a:r>
          </a:p>
        </p:txBody>
      </p:sp>
      <p:sp>
        <p:nvSpPr>
          <p:cNvPr id="28" name="TextBox 27">
            <a:extLst>
              <a:ext uri="{FF2B5EF4-FFF2-40B4-BE49-F238E27FC236}">
                <a16:creationId xmlns:a16="http://schemas.microsoft.com/office/drawing/2014/main" id="{E83B3219-926E-C357-9209-C3CAD1F38559}"/>
              </a:ext>
            </a:extLst>
          </p:cNvPr>
          <p:cNvSpPr txBox="1"/>
          <p:nvPr/>
        </p:nvSpPr>
        <p:spPr>
          <a:xfrm>
            <a:off x="4913935" y="5699541"/>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9" name="TextBox 28">
            <a:extLst>
              <a:ext uri="{FF2B5EF4-FFF2-40B4-BE49-F238E27FC236}">
                <a16:creationId xmlns:a16="http://schemas.microsoft.com/office/drawing/2014/main" id="{C93A76BC-1BC6-A57C-AAD2-65054A3865C8}"/>
              </a:ext>
            </a:extLst>
          </p:cNvPr>
          <p:cNvSpPr txBox="1"/>
          <p:nvPr/>
        </p:nvSpPr>
        <p:spPr>
          <a:xfrm>
            <a:off x="5816797" y="5700458"/>
            <a:ext cx="651993" cy="294311"/>
          </a:xfrm>
          <a:prstGeom prst="rect">
            <a:avLst/>
          </a:prstGeom>
          <a:noFill/>
        </p:spPr>
        <p:txBody>
          <a:bodyPr wrap="square" rtlCol="0">
            <a:spAutoFit/>
          </a:bodyPr>
          <a:lstStyle/>
          <a:p>
            <a:pPr algn="ctr">
              <a:lnSpc>
                <a:spcPts val="1290"/>
              </a:lnSpc>
            </a:pPr>
            <a:r>
              <a:rPr lang="en-US" sz="2000" b="1">
                <a:latin typeface="Bradley Hand" pitchFamily="2" charset="77"/>
              </a:rPr>
              <a:t>5</a:t>
            </a:r>
            <a:endParaRPr lang="en-US" sz="1400" b="1" dirty="0">
              <a:latin typeface="Bradley Hand" pitchFamily="2" charset="77"/>
            </a:endParaRPr>
          </a:p>
        </p:txBody>
      </p:sp>
      <p:sp>
        <p:nvSpPr>
          <p:cNvPr id="30" name="TextBox 29">
            <a:extLst>
              <a:ext uri="{FF2B5EF4-FFF2-40B4-BE49-F238E27FC236}">
                <a16:creationId xmlns:a16="http://schemas.microsoft.com/office/drawing/2014/main" id="{6F76036F-D8D4-1DEB-C7BF-CDE6B5CB1270}"/>
              </a:ext>
            </a:extLst>
          </p:cNvPr>
          <p:cNvSpPr txBox="1"/>
          <p:nvPr/>
        </p:nvSpPr>
        <p:spPr>
          <a:xfrm>
            <a:off x="9924510" y="1078031"/>
            <a:ext cx="2080725"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You = 5 Services</a:t>
            </a:r>
          </a:p>
        </p:txBody>
      </p:sp>
      <p:sp>
        <p:nvSpPr>
          <p:cNvPr id="31" name="TextBox 30">
            <a:extLst>
              <a:ext uri="{FF2B5EF4-FFF2-40B4-BE49-F238E27FC236}">
                <a16:creationId xmlns:a16="http://schemas.microsoft.com/office/drawing/2014/main" id="{0A527DFD-654A-B6D0-CE68-E2CE16C355BB}"/>
              </a:ext>
            </a:extLst>
          </p:cNvPr>
          <p:cNvSpPr txBox="1"/>
          <p:nvPr/>
        </p:nvSpPr>
        <p:spPr>
          <a:xfrm>
            <a:off x="9924510" y="1515625"/>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Team = 10 Services</a:t>
            </a:r>
          </a:p>
        </p:txBody>
      </p:sp>
      <p:sp>
        <p:nvSpPr>
          <p:cNvPr id="32" name="TextBox 31">
            <a:extLst>
              <a:ext uri="{FF2B5EF4-FFF2-40B4-BE49-F238E27FC236}">
                <a16:creationId xmlns:a16="http://schemas.microsoft.com/office/drawing/2014/main" id="{A6DC5F76-B899-C439-4A7C-2CA91CC9306C}"/>
              </a:ext>
            </a:extLst>
          </p:cNvPr>
          <p:cNvSpPr txBox="1"/>
          <p:nvPr/>
        </p:nvSpPr>
        <p:spPr>
          <a:xfrm>
            <a:off x="9924510" y="1953219"/>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Total = 15 Services</a:t>
            </a:r>
          </a:p>
        </p:txBody>
      </p:sp>
      <p:sp>
        <p:nvSpPr>
          <p:cNvPr id="33" name="TextBox 32">
            <a:extLst>
              <a:ext uri="{FF2B5EF4-FFF2-40B4-BE49-F238E27FC236}">
                <a16:creationId xmlns:a16="http://schemas.microsoft.com/office/drawing/2014/main" id="{FFF3FCBA-C6A5-B16A-AC97-A885868B845A}"/>
              </a:ext>
            </a:extLst>
          </p:cNvPr>
          <p:cNvSpPr txBox="1"/>
          <p:nvPr/>
        </p:nvSpPr>
        <p:spPr>
          <a:xfrm>
            <a:off x="153629" y="1315570"/>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Personal Customer Bonus</a:t>
            </a:r>
          </a:p>
          <a:p>
            <a:pPr algn="ctr"/>
            <a:r>
              <a:rPr lang="en-US" sz="5400" dirty="0">
                <a:solidFill>
                  <a:schemeClr val="bg1"/>
                </a:solidFill>
                <a:latin typeface="Comic Sans MS" panose="030F0902030302020204" pitchFamily="66" charset="0"/>
              </a:rPr>
              <a:t>$200</a:t>
            </a:r>
          </a:p>
        </p:txBody>
      </p:sp>
      <p:sp>
        <p:nvSpPr>
          <p:cNvPr id="35" name="TextBox 34">
            <a:extLst>
              <a:ext uri="{FF2B5EF4-FFF2-40B4-BE49-F238E27FC236}">
                <a16:creationId xmlns:a16="http://schemas.microsoft.com/office/drawing/2014/main" id="{F2535F0F-8D83-D980-37FC-E9AF0DC8A325}"/>
              </a:ext>
            </a:extLst>
          </p:cNvPr>
          <p:cNvSpPr txBox="1"/>
          <p:nvPr/>
        </p:nvSpPr>
        <p:spPr>
          <a:xfrm>
            <a:off x="186764" y="2454343"/>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ETL in 30 Days</a:t>
            </a:r>
          </a:p>
          <a:p>
            <a:pPr algn="ctr"/>
            <a:r>
              <a:rPr lang="en-US" sz="5400" dirty="0">
                <a:solidFill>
                  <a:schemeClr val="bg1"/>
                </a:solidFill>
                <a:latin typeface="Comic Sans MS" panose="030F0902030302020204" pitchFamily="66" charset="0"/>
              </a:rPr>
              <a:t>$500</a:t>
            </a:r>
          </a:p>
        </p:txBody>
      </p:sp>
      <p:sp>
        <p:nvSpPr>
          <p:cNvPr id="36" name="TextBox 35">
            <a:extLst>
              <a:ext uri="{FF2B5EF4-FFF2-40B4-BE49-F238E27FC236}">
                <a16:creationId xmlns:a16="http://schemas.microsoft.com/office/drawing/2014/main" id="{9EA4AF33-8CAE-6F31-6BD4-CDB23F5D1F8C}"/>
              </a:ext>
            </a:extLst>
          </p:cNvPr>
          <p:cNvSpPr txBox="1"/>
          <p:nvPr/>
        </p:nvSpPr>
        <p:spPr>
          <a:xfrm rot="20972139">
            <a:off x="3441528" y="2754112"/>
            <a:ext cx="5283540" cy="2215991"/>
          </a:xfrm>
          <a:prstGeom prst="rect">
            <a:avLst/>
          </a:prstGeom>
          <a:noFill/>
        </p:spPr>
        <p:txBody>
          <a:bodyPr wrap="square" rtlCol="0">
            <a:spAutoFit/>
          </a:bodyPr>
          <a:lstStyle/>
          <a:p>
            <a:pPr algn="ctr"/>
            <a:r>
              <a:rPr lang="en-US" sz="13800" b="1" dirty="0">
                <a:solidFill>
                  <a:srgbClr val="008000"/>
                </a:solidFill>
                <a:effectLst>
                  <a:outerShdw blurRad="50800" dist="38100" dir="2700000" algn="tl" rotWithShape="0">
                    <a:prstClr val="black">
                      <a:alpha val="40000"/>
                    </a:prstClr>
                  </a:outerShdw>
                </a:effectLst>
                <a:latin typeface="Comic Sans MS" panose="030F0902030302020204" pitchFamily="66" charset="0"/>
              </a:rPr>
              <a:t>$700</a:t>
            </a:r>
          </a:p>
        </p:txBody>
      </p:sp>
      <p:pic>
        <p:nvPicPr>
          <p:cNvPr id="3" name="Picture 2">
            <a:extLst>
              <a:ext uri="{FF2B5EF4-FFF2-40B4-BE49-F238E27FC236}">
                <a16:creationId xmlns:a16="http://schemas.microsoft.com/office/drawing/2014/main" id="{476C85CC-12FE-42B8-6F87-5C2EB591DA5B}"/>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6" name="Picture 5">
            <a:extLst>
              <a:ext uri="{FF2B5EF4-FFF2-40B4-BE49-F238E27FC236}">
                <a16:creationId xmlns:a16="http://schemas.microsoft.com/office/drawing/2014/main" id="{2D4A0E00-17D8-1B90-A344-65913D3E322D}"/>
              </a:ext>
            </a:extLst>
          </p:cNvPr>
          <p:cNvPicPr>
            <a:picLocks noChangeAspect="1"/>
          </p:cNvPicPr>
          <p:nvPr/>
        </p:nvPicPr>
        <p:blipFill>
          <a:blip r:embed="rId5"/>
          <a:srcRect/>
          <a:stretch/>
        </p:blipFill>
        <p:spPr>
          <a:xfrm>
            <a:off x="10284385" y="6062707"/>
            <a:ext cx="1720851" cy="295003"/>
          </a:xfrm>
          <a:prstGeom prst="rect">
            <a:avLst/>
          </a:prstGeom>
        </p:spPr>
      </p:pic>
      <p:sp>
        <p:nvSpPr>
          <p:cNvPr id="7" name="TextBox 6">
            <a:extLst>
              <a:ext uri="{FF2B5EF4-FFF2-40B4-BE49-F238E27FC236}">
                <a16:creationId xmlns:a16="http://schemas.microsoft.com/office/drawing/2014/main" id="{3E094F2E-61FE-53AD-9A08-5329937B1232}"/>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20127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250"/>
                                        <p:tgtEl>
                                          <p:spTgt spid="18">
                                            <p:txEl>
                                              <p:pRg st="1" end="1"/>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250"/>
                                        <p:tgtEl>
                                          <p:spTgt spid="18">
                                            <p:txEl>
                                              <p:pRg st="2" end="2"/>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wipe(left)">
                                      <p:cBhvr>
                                        <p:cTn id="19" dur="250"/>
                                        <p:tgtEl>
                                          <p:spTgt spid="18">
                                            <p:txEl>
                                              <p:pRg st="3" end="3"/>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wipe(left)">
                                      <p:cBhvr>
                                        <p:cTn id="23" dur="250"/>
                                        <p:tgtEl>
                                          <p:spTgt spid="18">
                                            <p:txEl>
                                              <p:pRg st="4" end="4"/>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wipe(left)">
                                      <p:cBhvr>
                                        <p:cTn id="27" dur="250"/>
                                        <p:tgtEl>
                                          <p:spTgt spid="18">
                                            <p:txEl>
                                              <p:pRg st="5" end="5"/>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animEffect transition="in" filter="wipe(left)">
                                      <p:cBhvr>
                                        <p:cTn id="31" dur="250"/>
                                        <p:tgtEl>
                                          <p:spTgt spid="18">
                                            <p:txEl>
                                              <p:pRg st="6" end="6"/>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animEffect transition="in" filter="wipe(left)">
                                      <p:cBhvr>
                                        <p:cTn id="35" dur="250"/>
                                        <p:tgtEl>
                                          <p:spTgt spid="18">
                                            <p:txEl>
                                              <p:pRg st="7" end="7"/>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animEffect transition="in" filter="wipe(left)">
                                      <p:cBhvr>
                                        <p:cTn id="39" dur="250"/>
                                        <p:tgtEl>
                                          <p:spTgt spid="18">
                                            <p:txEl>
                                              <p:pRg st="8" end="8"/>
                                            </p:txEl>
                                          </p:spTgt>
                                        </p:tgtEl>
                                      </p:cBhvr>
                                    </p:animEffect>
                                  </p:childTnLst>
                                </p:cTn>
                              </p:par>
                            </p:childTnLst>
                          </p:cTn>
                        </p:par>
                        <p:par>
                          <p:cTn id="40" fill="hold">
                            <p:stCondLst>
                              <p:cond delay="2250"/>
                            </p:stCondLst>
                            <p:childTnLst>
                              <p:par>
                                <p:cTn id="41" presetID="22" presetClass="entr" presetSubtype="8" fill="hold" nodeType="afterEffect">
                                  <p:stCondLst>
                                    <p:cond delay="0"/>
                                  </p:stCondLst>
                                  <p:childTnLst>
                                    <p:set>
                                      <p:cBhvr>
                                        <p:cTn id="42" dur="1" fill="hold">
                                          <p:stCondLst>
                                            <p:cond delay="0"/>
                                          </p:stCondLst>
                                        </p:cTn>
                                        <p:tgtEl>
                                          <p:spTgt spid="18">
                                            <p:txEl>
                                              <p:pRg st="9" end="9"/>
                                            </p:txEl>
                                          </p:spTgt>
                                        </p:tgtEl>
                                        <p:attrNameLst>
                                          <p:attrName>style.visibility</p:attrName>
                                        </p:attrNameLst>
                                      </p:cBhvr>
                                      <p:to>
                                        <p:strVal val="visible"/>
                                      </p:to>
                                    </p:set>
                                    <p:animEffect transition="in" filter="wipe(left)">
                                      <p:cBhvr>
                                        <p:cTn id="43" dur="250"/>
                                        <p:tgtEl>
                                          <p:spTgt spid="18">
                                            <p:txEl>
                                              <p:pRg st="9" end="9"/>
                                            </p:txEl>
                                          </p:spTgt>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8">
                                            <p:txEl>
                                              <p:pRg st="10" end="10"/>
                                            </p:txEl>
                                          </p:spTgt>
                                        </p:tgtEl>
                                        <p:attrNameLst>
                                          <p:attrName>style.visibility</p:attrName>
                                        </p:attrNameLst>
                                      </p:cBhvr>
                                      <p:to>
                                        <p:strVal val="visible"/>
                                      </p:to>
                                    </p:set>
                                    <p:animEffect transition="in" filter="wipe(left)">
                                      <p:cBhvr>
                                        <p:cTn id="47" dur="250"/>
                                        <p:tgtEl>
                                          <p:spTgt spid="18">
                                            <p:txEl>
                                              <p:pRg st="10" end="10"/>
                                            </p:txEl>
                                          </p:spTgt>
                                        </p:tgtEl>
                                      </p:cBhvr>
                                    </p:animEffect>
                                  </p:childTnLst>
                                </p:cTn>
                              </p:par>
                            </p:childTnLst>
                          </p:cTn>
                        </p:par>
                        <p:par>
                          <p:cTn id="48" fill="hold">
                            <p:stCondLst>
                              <p:cond delay="2750"/>
                            </p:stCondLst>
                            <p:childTnLst>
                              <p:par>
                                <p:cTn id="49" presetID="22" presetClass="entr" presetSubtype="8" fill="hold" nodeType="afterEffect">
                                  <p:stCondLst>
                                    <p:cond delay="0"/>
                                  </p:stCondLst>
                                  <p:childTnLst>
                                    <p:set>
                                      <p:cBhvr>
                                        <p:cTn id="50" dur="1" fill="hold">
                                          <p:stCondLst>
                                            <p:cond delay="0"/>
                                          </p:stCondLst>
                                        </p:cTn>
                                        <p:tgtEl>
                                          <p:spTgt spid="18">
                                            <p:txEl>
                                              <p:pRg st="11" end="11"/>
                                            </p:txEl>
                                          </p:spTgt>
                                        </p:tgtEl>
                                        <p:attrNameLst>
                                          <p:attrName>style.visibility</p:attrName>
                                        </p:attrNameLst>
                                      </p:cBhvr>
                                      <p:to>
                                        <p:strVal val="visible"/>
                                      </p:to>
                                    </p:set>
                                    <p:animEffect transition="in" filter="wipe(left)">
                                      <p:cBhvr>
                                        <p:cTn id="51" dur="250"/>
                                        <p:tgtEl>
                                          <p:spTgt spid="18">
                                            <p:txEl>
                                              <p:pRg st="11" end="11"/>
                                            </p:txEl>
                                          </p:spTgt>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xEl>
                                              <p:pRg st="12" end="12"/>
                                            </p:txEl>
                                          </p:spTgt>
                                        </p:tgtEl>
                                        <p:attrNameLst>
                                          <p:attrName>style.visibility</p:attrName>
                                        </p:attrNameLst>
                                      </p:cBhvr>
                                      <p:to>
                                        <p:strVal val="visible"/>
                                      </p:to>
                                    </p:set>
                                    <p:animEffect transition="in" filter="wipe(left)">
                                      <p:cBhvr>
                                        <p:cTn id="55" dur="250"/>
                                        <p:tgtEl>
                                          <p:spTgt spid="18">
                                            <p:txEl>
                                              <p:pRg st="12" end="12"/>
                                            </p:txEl>
                                          </p:spTgt>
                                        </p:tgtEl>
                                      </p:cBhvr>
                                    </p:animEffect>
                                  </p:childTnLst>
                                </p:cTn>
                              </p:par>
                            </p:childTnLst>
                          </p:cTn>
                        </p:par>
                        <p:par>
                          <p:cTn id="56" fill="hold">
                            <p:stCondLst>
                              <p:cond delay="3250"/>
                            </p:stCondLst>
                            <p:childTnLst>
                              <p:par>
                                <p:cTn id="57" presetID="22" presetClass="entr" presetSubtype="8" fill="hold" nodeType="afterEffect">
                                  <p:stCondLst>
                                    <p:cond delay="0"/>
                                  </p:stCondLst>
                                  <p:childTnLst>
                                    <p:set>
                                      <p:cBhvr>
                                        <p:cTn id="58" dur="1" fill="hold">
                                          <p:stCondLst>
                                            <p:cond delay="0"/>
                                          </p:stCondLst>
                                        </p:cTn>
                                        <p:tgtEl>
                                          <p:spTgt spid="18">
                                            <p:txEl>
                                              <p:pRg st="13" end="13"/>
                                            </p:txEl>
                                          </p:spTgt>
                                        </p:tgtEl>
                                        <p:attrNameLst>
                                          <p:attrName>style.visibility</p:attrName>
                                        </p:attrNameLst>
                                      </p:cBhvr>
                                      <p:to>
                                        <p:strVal val="visible"/>
                                      </p:to>
                                    </p:set>
                                    <p:animEffect transition="in" filter="wipe(left)">
                                      <p:cBhvr>
                                        <p:cTn id="59" dur="250"/>
                                        <p:tgtEl>
                                          <p:spTgt spid="18">
                                            <p:txEl>
                                              <p:pRg st="13" end="13"/>
                                            </p:txEl>
                                          </p:spTgt>
                                        </p:tgtEl>
                                      </p:cBhvr>
                                    </p:animEffect>
                                  </p:childTnLst>
                                </p:cTn>
                              </p:par>
                            </p:childTnLst>
                          </p:cTn>
                        </p:par>
                        <p:par>
                          <p:cTn id="60" fill="hold">
                            <p:stCondLst>
                              <p:cond delay="3500"/>
                            </p:stCondLst>
                            <p:childTnLst>
                              <p:par>
                                <p:cTn id="61" presetID="22" presetClass="entr" presetSubtype="8" fill="hold" nodeType="afterEffect">
                                  <p:stCondLst>
                                    <p:cond delay="0"/>
                                  </p:stCondLst>
                                  <p:childTnLst>
                                    <p:set>
                                      <p:cBhvr>
                                        <p:cTn id="62" dur="1" fill="hold">
                                          <p:stCondLst>
                                            <p:cond delay="0"/>
                                          </p:stCondLst>
                                        </p:cTn>
                                        <p:tgtEl>
                                          <p:spTgt spid="18">
                                            <p:txEl>
                                              <p:pRg st="14" end="14"/>
                                            </p:txEl>
                                          </p:spTgt>
                                        </p:tgtEl>
                                        <p:attrNameLst>
                                          <p:attrName>style.visibility</p:attrName>
                                        </p:attrNameLst>
                                      </p:cBhvr>
                                      <p:to>
                                        <p:strVal val="visible"/>
                                      </p:to>
                                    </p:set>
                                    <p:animEffect transition="in" filter="wipe(left)">
                                      <p:cBhvr>
                                        <p:cTn id="63" dur="250"/>
                                        <p:tgtEl>
                                          <p:spTgt spid="18">
                                            <p:txEl>
                                              <p:pRg st="14" end="14"/>
                                            </p:txEl>
                                          </p:spTgt>
                                        </p:tgtEl>
                                      </p:cBhvr>
                                    </p:animEffect>
                                  </p:childTnLst>
                                </p:cTn>
                              </p:par>
                            </p:childTnLst>
                          </p:cTn>
                        </p:par>
                        <p:par>
                          <p:cTn id="64" fill="hold">
                            <p:stCondLst>
                              <p:cond delay="3750"/>
                            </p:stCondLst>
                            <p:childTnLst>
                              <p:par>
                                <p:cTn id="65" presetID="22" presetClass="entr" presetSubtype="8" fill="hold" nodeType="afterEffect">
                                  <p:stCondLst>
                                    <p:cond delay="0"/>
                                  </p:stCondLst>
                                  <p:childTnLst>
                                    <p:set>
                                      <p:cBhvr>
                                        <p:cTn id="66" dur="1" fill="hold">
                                          <p:stCondLst>
                                            <p:cond delay="0"/>
                                          </p:stCondLst>
                                        </p:cTn>
                                        <p:tgtEl>
                                          <p:spTgt spid="18">
                                            <p:txEl>
                                              <p:pRg st="15" end="15"/>
                                            </p:txEl>
                                          </p:spTgt>
                                        </p:tgtEl>
                                        <p:attrNameLst>
                                          <p:attrName>style.visibility</p:attrName>
                                        </p:attrNameLst>
                                      </p:cBhvr>
                                      <p:to>
                                        <p:strVal val="visible"/>
                                      </p:to>
                                    </p:set>
                                    <p:animEffect transition="in" filter="wipe(left)">
                                      <p:cBhvr>
                                        <p:cTn id="67" dur="250"/>
                                        <p:tgtEl>
                                          <p:spTgt spid="18">
                                            <p:txEl>
                                              <p:pRg st="15" end="15"/>
                                            </p:txEl>
                                          </p:spTgt>
                                        </p:tgtEl>
                                      </p:cBhvr>
                                    </p:animEffect>
                                  </p:childTnLst>
                                </p:cTn>
                              </p:par>
                            </p:childTnLst>
                          </p:cTn>
                        </p:par>
                        <p:par>
                          <p:cTn id="68" fill="hold">
                            <p:stCondLst>
                              <p:cond delay="4000"/>
                            </p:stCondLst>
                            <p:childTnLst>
                              <p:par>
                                <p:cTn id="69" presetID="22" presetClass="entr" presetSubtype="8" fill="hold" nodeType="afterEffect">
                                  <p:stCondLst>
                                    <p:cond delay="0"/>
                                  </p:stCondLst>
                                  <p:childTnLst>
                                    <p:set>
                                      <p:cBhvr>
                                        <p:cTn id="70" dur="1" fill="hold">
                                          <p:stCondLst>
                                            <p:cond delay="0"/>
                                          </p:stCondLst>
                                        </p:cTn>
                                        <p:tgtEl>
                                          <p:spTgt spid="18">
                                            <p:txEl>
                                              <p:pRg st="16" end="16"/>
                                            </p:txEl>
                                          </p:spTgt>
                                        </p:tgtEl>
                                        <p:attrNameLst>
                                          <p:attrName>style.visibility</p:attrName>
                                        </p:attrNameLst>
                                      </p:cBhvr>
                                      <p:to>
                                        <p:strVal val="visible"/>
                                      </p:to>
                                    </p:set>
                                    <p:animEffect transition="in" filter="wipe(left)">
                                      <p:cBhvr>
                                        <p:cTn id="71" dur="250"/>
                                        <p:tgtEl>
                                          <p:spTgt spid="18">
                                            <p:txEl>
                                              <p:pRg st="16" end="16"/>
                                            </p:txEl>
                                          </p:spTgt>
                                        </p:tgtEl>
                                      </p:cBhvr>
                                    </p:animEffect>
                                  </p:childTnLst>
                                </p:cTn>
                              </p:par>
                            </p:childTnLst>
                          </p:cTn>
                        </p:par>
                        <p:par>
                          <p:cTn id="72" fill="hold">
                            <p:stCondLst>
                              <p:cond delay="4250"/>
                            </p:stCondLst>
                            <p:childTnLst>
                              <p:par>
                                <p:cTn id="73" presetID="22" presetClass="entr" presetSubtype="8" fill="hold" nodeType="afterEffect">
                                  <p:stCondLst>
                                    <p:cond delay="0"/>
                                  </p:stCondLst>
                                  <p:childTnLst>
                                    <p:set>
                                      <p:cBhvr>
                                        <p:cTn id="74" dur="1" fill="hold">
                                          <p:stCondLst>
                                            <p:cond delay="0"/>
                                          </p:stCondLst>
                                        </p:cTn>
                                        <p:tgtEl>
                                          <p:spTgt spid="18">
                                            <p:txEl>
                                              <p:pRg st="17" end="17"/>
                                            </p:txEl>
                                          </p:spTgt>
                                        </p:tgtEl>
                                        <p:attrNameLst>
                                          <p:attrName>style.visibility</p:attrName>
                                        </p:attrNameLst>
                                      </p:cBhvr>
                                      <p:to>
                                        <p:strVal val="visible"/>
                                      </p:to>
                                    </p:set>
                                    <p:animEffect transition="in" filter="wipe(left)">
                                      <p:cBhvr>
                                        <p:cTn id="75" dur="250"/>
                                        <p:tgtEl>
                                          <p:spTgt spid="18">
                                            <p:txEl>
                                              <p:pRg st="17" end="17"/>
                                            </p:txEl>
                                          </p:spTgt>
                                        </p:tgtEl>
                                      </p:cBhvr>
                                    </p:animEffect>
                                  </p:childTnLst>
                                </p:cTn>
                              </p:par>
                            </p:childTnLst>
                          </p:cTn>
                        </p:par>
                        <p:par>
                          <p:cTn id="76" fill="hold">
                            <p:stCondLst>
                              <p:cond delay="4500"/>
                            </p:stCondLst>
                            <p:childTnLst>
                              <p:par>
                                <p:cTn id="77" presetID="22" presetClass="entr" presetSubtype="8" fill="hold" nodeType="afterEffect">
                                  <p:stCondLst>
                                    <p:cond delay="0"/>
                                  </p:stCondLst>
                                  <p:childTnLst>
                                    <p:set>
                                      <p:cBhvr>
                                        <p:cTn id="78" dur="1" fill="hold">
                                          <p:stCondLst>
                                            <p:cond delay="0"/>
                                          </p:stCondLst>
                                        </p:cTn>
                                        <p:tgtEl>
                                          <p:spTgt spid="18">
                                            <p:txEl>
                                              <p:pRg st="18" end="18"/>
                                            </p:txEl>
                                          </p:spTgt>
                                        </p:tgtEl>
                                        <p:attrNameLst>
                                          <p:attrName>style.visibility</p:attrName>
                                        </p:attrNameLst>
                                      </p:cBhvr>
                                      <p:to>
                                        <p:strVal val="visible"/>
                                      </p:to>
                                    </p:set>
                                    <p:animEffect transition="in" filter="wipe(left)">
                                      <p:cBhvr>
                                        <p:cTn id="79" dur="250"/>
                                        <p:tgtEl>
                                          <p:spTgt spid="18">
                                            <p:txEl>
                                              <p:pRg st="18" end="18"/>
                                            </p:txEl>
                                          </p:spTgt>
                                        </p:tgtEl>
                                      </p:cBhvr>
                                    </p:animEffect>
                                  </p:childTnLst>
                                </p:cTn>
                              </p:par>
                            </p:childTnLst>
                          </p:cTn>
                        </p:par>
                        <p:par>
                          <p:cTn id="80" fill="hold">
                            <p:stCondLst>
                              <p:cond delay="4750"/>
                            </p:stCondLst>
                            <p:childTnLst>
                              <p:par>
                                <p:cTn id="81" presetID="22" presetClass="entr" presetSubtype="8" fill="hold" nodeType="afterEffect">
                                  <p:stCondLst>
                                    <p:cond delay="0"/>
                                  </p:stCondLst>
                                  <p:childTnLst>
                                    <p:set>
                                      <p:cBhvr>
                                        <p:cTn id="82" dur="1" fill="hold">
                                          <p:stCondLst>
                                            <p:cond delay="0"/>
                                          </p:stCondLst>
                                        </p:cTn>
                                        <p:tgtEl>
                                          <p:spTgt spid="18">
                                            <p:txEl>
                                              <p:pRg st="19" end="19"/>
                                            </p:txEl>
                                          </p:spTgt>
                                        </p:tgtEl>
                                        <p:attrNameLst>
                                          <p:attrName>style.visibility</p:attrName>
                                        </p:attrNameLst>
                                      </p:cBhvr>
                                      <p:to>
                                        <p:strVal val="visible"/>
                                      </p:to>
                                    </p:set>
                                    <p:animEffect transition="in" filter="wipe(left)">
                                      <p:cBhvr>
                                        <p:cTn id="83" dur="250"/>
                                        <p:tgtEl>
                                          <p:spTgt spid="18">
                                            <p:txEl>
                                              <p:pRg st="19" end="19"/>
                                            </p:txEl>
                                          </p:spTgt>
                                        </p:tgtEl>
                                      </p:cBhvr>
                                    </p:animEffect>
                                  </p:childTnLst>
                                </p:cTn>
                              </p:par>
                            </p:childTnLst>
                          </p:cTn>
                        </p:par>
                        <p:par>
                          <p:cTn id="84" fill="hold">
                            <p:stCondLst>
                              <p:cond delay="5000"/>
                            </p:stCondLst>
                            <p:childTnLst>
                              <p:par>
                                <p:cTn id="85" presetID="22" presetClass="entr" presetSubtype="8" fill="hold" nodeType="afterEffect">
                                  <p:stCondLst>
                                    <p:cond delay="0"/>
                                  </p:stCondLst>
                                  <p:childTnLst>
                                    <p:set>
                                      <p:cBhvr>
                                        <p:cTn id="86" dur="1" fill="hold">
                                          <p:stCondLst>
                                            <p:cond delay="0"/>
                                          </p:stCondLst>
                                        </p:cTn>
                                        <p:tgtEl>
                                          <p:spTgt spid="18">
                                            <p:txEl>
                                              <p:pRg st="20" end="20"/>
                                            </p:txEl>
                                          </p:spTgt>
                                        </p:tgtEl>
                                        <p:attrNameLst>
                                          <p:attrName>style.visibility</p:attrName>
                                        </p:attrNameLst>
                                      </p:cBhvr>
                                      <p:to>
                                        <p:strVal val="visible"/>
                                      </p:to>
                                    </p:set>
                                    <p:animEffect transition="in" filter="wipe(left)">
                                      <p:cBhvr>
                                        <p:cTn id="87" dur="250"/>
                                        <p:tgtEl>
                                          <p:spTgt spid="18">
                                            <p:txEl>
                                              <p:pRg st="20" end="20"/>
                                            </p:txEl>
                                          </p:spTgt>
                                        </p:tgtEl>
                                      </p:cBhvr>
                                    </p:animEffect>
                                  </p:childTnLst>
                                </p:cTn>
                              </p:par>
                            </p:childTnLst>
                          </p:cTn>
                        </p:par>
                        <p:par>
                          <p:cTn id="88" fill="hold">
                            <p:stCondLst>
                              <p:cond delay="5250"/>
                            </p:stCondLst>
                            <p:childTnLst>
                              <p:par>
                                <p:cTn id="89" presetID="22" presetClass="entr" presetSubtype="8" fill="hold" nodeType="afterEffect">
                                  <p:stCondLst>
                                    <p:cond delay="0"/>
                                  </p:stCondLst>
                                  <p:childTnLst>
                                    <p:set>
                                      <p:cBhvr>
                                        <p:cTn id="90" dur="1" fill="hold">
                                          <p:stCondLst>
                                            <p:cond delay="0"/>
                                          </p:stCondLst>
                                        </p:cTn>
                                        <p:tgtEl>
                                          <p:spTgt spid="18">
                                            <p:txEl>
                                              <p:pRg st="21" end="21"/>
                                            </p:txEl>
                                          </p:spTgt>
                                        </p:tgtEl>
                                        <p:attrNameLst>
                                          <p:attrName>style.visibility</p:attrName>
                                        </p:attrNameLst>
                                      </p:cBhvr>
                                      <p:to>
                                        <p:strVal val="visible"/>
                                      </p:to>
                                    </p:set>
                                    <p:animEffect transition="in" filter="wipe(left)">
                                      <p:cBhvr>
                                        <p:cTn id="91" dur="250"/>
                                        <p:tgtEl>
                                          <p:spTgt spid="18">
                                            <p:txEl>
                                              <p:pRg st="21" end="21"/>
                                            </p:txEl>
                                          </p:spTgt>
                                        </p:tgtEl>
                                      </p:cBhvr>
                                    </p:animEffect>
                                  </p:childTnLst>
                                </p:cTn>
                              </p:par>
                            </p:childTnLst>
                          </p:cTn>
                        </p:par>
                        <p:par>
                          <p:cTn id="92" fill="hold">
                            <p:stCondLst>
                              <p:cond delay="5500"/>
                            </p:stCondLst>
                            <p:childTnLst>
                              <p:par>
                                <p:cTn id="93" presetID="22" presetClass="entr" presetSubtype="8" fill="hold" nodeType="afterEffect">
                                  <p:stCondLst>
                                    <p:cond delay="0"/>
                                  </p:stCondLst>
                                  <p:childTnLst>
                                    <p:set>
                                      <p:cBhvr>
                                        <p:cTn id="94" dur="1" fill="hold">
                                          <p:stCondLst>
                                            <p:cond delay="0"/>
                                          </p:stCondLst>
                                        </p:cTn>
                                        <p:tgtEl>
                                          <p:spTgt spid="18">
                                            <p:txEl>
                                              <p:pRg st="22" end="22"/>
                                            </p:txEl>
                                          </p:spTgt>
                                        </p:tgtEl>
                                        <p:attrNameLst>
                                          <p:attrName>style.visibility</p:attrName>
                                        </p:attrNameLst>
                                      </p:cBhvr>
                                      <p:to>
                                        <p:strVal val="visible"/>
                                      </p:to>
                                    </p:set>
                                    <p:animEffect transition="in" filter="wipe(left)">
                                      <p:cBhvr>
                                        <p:cTn id="95" dur="250"/>
                                        <p:tgtEl>
                                          <p:spTgt spid="18">
                                            <p:txEl>
                                              <p:pRg st="22" end="22"/>
                                            </p:txEl>
                                          </p:spTgt>
                                        </p:tgtEl>
                                      </p:cBhvr>
                                    </p:animEffect>
                                  </p:childTnLst>
                                </p:cTn>
                              </p:par>
                            </p:childTnLst>
                          </p:cTn>
                        </p:par>
                        <p:par>
                          <p:cTn id="96" fill="hold">
                            <p:stCondLst>
                              <p:cond delay="5750"/>
                            </p:stCondLst>
                            <p:childTnLst>
                              <p:par>
                                <p:cTn id="97" presetID="22" presetClass="entr" presetSubtype="8" fill="hold" nodeType="afterEffect">
                                  <p:stCondLst>
                                    <p:cond delay="0"/>
                                  </p:stCondLst>
                                  <p:childTnLst>
                                    <p:set>
                                      <p:cBhvr>
                                        <p:cTn id="98" dur="1" fill="hold">
                                          <p:stCondLst>
                                            <p:cond delay="0"/>
                                          </p:stCondLst>
                                        </p:cTn>
                                        <p:tgtEl>
                                          <p:spTgt spid="18">
                                            <p:txEl>
                                              <p:pRg st="23" end="23"/>
                                            </p:txEl>
                                          </p:spTgt>
                                        </p:tgtEl>
                                        <p:attrNameLst>
                                          <p:attrName>style.visibility</p:attrName>
                                        </p:attrNameLst>
                                      </p:cBhvr>
                                      <p:to>
                                        <p:strVal val="visible"/>
                                      </p:to>
                                    </p:set>
                                    <p:animEffect transition="in" filter="wipe(left)">
                                      <p:cBhvr>
                                        <p:cTn id="99" dur="250"/>
                                        <p:tgtEl>
                                          <p:spTgt spid="18">
                                            <p:txEl>
                                              <p:pRg st="23" end="23"/>
                                            </p:txEl>
                                          </p:spTgt>
                                        </p:tgtEl>
                                      </p:cBhvr>
                                    </p:animEffect>
                                  </p:childTnLst>
                                </p:cTn>
                              </p:par>
                            </p:childTnLst>
                          </p:cTn>
                        </p:par>
                        <p:par>
                          <p:cTn id="100" fill="hold">
                            <p:stCondLst>
                              <p:cond delay="6000"/>
                            </p:stCondLst>
                            <p:childTnLst>
                              <p:par>
                                <p:cTn id="101" presetID="22" presetClass="entr" presetSubtype="8" fill="hold" nodeType="afterEffect">
                                  <p:stCondLst>
                                    <p:cond delay="0"/>
                                  </p:stCondLst>
                                  <p:childTnLst>
                                    <p:set>
                                      <p:cBhvr>
                                        <p:cTn id="102" dur="1" fill="hold">
                                          <p:stCondLst>
                                            <p:cond delay="0"/>
                                          </p:stCondLst>
                                        </p:cTn>
                                        <p:tgtEl>
                                          <p:spTgt spid="18">
                                            <p:txEl>
                                              <p:pRg st="24" end="24"/>
                                            </p:txEl>
                                          </p:spTgt>
                                        </p:tgtEl>
                                        <p:attrNameLst>
                                          <p:attrName>style.visibility</p:attrName>
                                        </p:attrNameLst>
                                      </p:cBhvr>
                                      <p:to>
                                        <p:strVal val="visible"/>
                                      </p:to>
                                    </p:set>
                                    <p:animEffect transition="in" filter="wipe(left)">
                                      <p:cBhvr>
                                        <p:cTn id="103" dur="250"/>
                                        <p:tgtEl>
                                          <p:spTgt spid="18">
                                            <p:txEl>
                                              <p:pRg st="24" end="2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2">
                                            <p:txEl>
                                              <p:pRg st="0" end="0"/>
                                            </p:txEl>
                                          </p:spTgt>
                                        </p:tgtEl>
                                        <p:attrNameLst>
                                          <p:attrName>style.visibility</p:attrName>
                                        </p:attrNameLst>
                                      </p:cBhvr>
                                      <p:to>
                                        <p:strVal val="visible"/>
                                      </p:to>
                                    </p:set>
                                    <p:animEffect transition="in" filter="wipe(left)">
                                      <p:cBhvr>
                                        <p:cTn id="108" dur="250"/>
                                        <p:tgtEl>
                                          <p:spTgt spid="22">
                                            <p:txEl>
                                              <p:pRg st="0" end="0"/>
                                            </p:txEl>
                                          </p:spTgt>
                                        </p:tgtEl>
                                      </p:cBhvr>
                                    </p:animEffect>
                                  </p:childTnLst>
                                </p:cTn>
                              </p:par>
                            </p:childTnLst>
                          </p:cTn>
                        </p:par>
                        <p:par>
                          <p:cTn id="109" fill="hold">
                            <p:stCondLst>
                              <p:cond delay="250"/>
                            </p:stCondLst>
                            <p:childTnLst>
                              <p:par>
                                <p:cTn id="110" presetID="22" presetClass="entr" presetSubtype="8" fill="hold" nodeType="afterEffect">
                                  <p:stCondLst>
                                    <p:cond delay="0"/>
                                  </p:stCondLst>
                                  <p:childTnLst>
                                    <p:set>
                                      <p:cBhvr>
                                        <p:cTn id="111" dur="1" fill="hold">
                                          <p:stCondLst>
                                            <p:cond delay="0"/>
                                          </p:stCondLst>
                                        </p:cTn>
                                        <p:tgtEl>
                                          <p:spTgt spid="22">
                                            <p:txEl>
                                              <p:pRg st="2" end="2"/>
                                            </p:txEl>
                                          </p:spTgt>
                                        </p:tgtEl>
                                        <p:attrNameLst>
                                          <p:attrName>style.visibility</p:attrName>
                                        </p:attrNameLst>
                                      </p:cBhvr>
                                      <p:to>
                                        <p:strVal val="visible"/>
                                      </p:to>
                                    </p:set>
                                    <p:animEffect transition="in" filter="wipe(left)">
                                      <p:cBhvr>
                                        <p:cTn id="112" dur="250"/>
                                        <p:tgtEl>
                                          <p:spTgt spid="22">
                                            <p:txEl>
                                              <p:pRg st="2" end="2"/>
                                            </p:txEl>
                                          </p:spTgt>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22">
                                            <p:txEl>
                                              <p:pRg st="4" end="4"/>
                                            </p:txEl>
                                          </p:spTgt>
                                        </p:tgtEl>
                                        <p:attrNameLst>
                                          <p:attrName>style.visibility</p:attrName>
                                        </p:attrNameLst>
                                      </p:cBhvr>
                                      <p:to>
                                        <p:strVal val="visible"/>
                                      </p:to>
                                    </p:set>
                                    <p:animEffect transition="in" filter="wipe(left)">
                                      <p:cBhvr>
                                        <p:cTn id="116" dur="250"/>
                                        <p:tgtEl>
                                          <p:spTgt spid="22">
                                            <p:txEl>
                                              <p:pRg st="4" end="4"/>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20">
                                            <p:txEl>
                                              <p:pRg st="0" end="0"/>
                                            </p:txEl>
                                          </p:spTgt>
                                        </p:tgtEl>
                                        <p:attrNameLst>
                                          <p:attrName>style.visibility</p:attrName>
                                        </p:attrNameLst>
                                      </p:cBhvr>
                                      <p:to>
                                        <p:strVal val="visible"/>
                                      </p:to>
                                    </p:set>
                                    <p:animEffect transition="in" filter="wipe(left)">
                                      <p:cBhvr>
                                        <p:cTn id="121" dur="250"/>
                                        <p:tgtEl>
                                          <p:spTgt spid="20">
                                            <p:txEl>
                                              <p:pRg st="0" end="0"/>
                                            </p:txEl>
                                          </p:spTgt>
                                        </p:tgtEl>
                                      </p:cBhvr>
                                    </p:animEffect>
                                  </p:childTnLst>
                                </p:cTn>
                              </p:par>
                            </p:childTnLst>
                          </p:cTn>
                        </p:par>
                        <p:par>
                          <p:cTn id="122" fill="hold">
                            <p:stCondLst>
                              <p:cond delay="250"/>
                            </p:stCondLst>
                            <p:childTnLst>
                              <p:par>
                                <p:cTn id="123" presetID="22" presetClass="entr" presetSubtype="8" fill="hold" nodeType="afterEffect">
                                  <p:stCondLst>
                                    <p:cond delay="0"/>
                                  </p:stCondLst>
                                  <p:childTnLst>
                                    <p:set>
                                      <p:cBhvr>
                                        <p:cTn id="124" dur="1" fill="hold">
                                          <p:stCondLst>
                                            <p:cond delay="0"/>
                                          </p:stCondLst>
                                        </p:cTn>
                                        <p:tgtEl>
                                          <p:spTgt spid="20">
                                            <p:txEl>
                                              <p:pRg st="2" end="2"/>
                                            </p:txEl>
                                          </p:spTgt>
                                        </p:tgtEl>
                                        <p:attrNameLst>
                                          <p:attrName>style.visibility</p:attrName>
                                        </p:attrNameLst>
                                      </p:cBhvr>
                                      <p:to>
                                        <p:strVal val="visible"/>
                                      </p:to>
                                    </p:set>
                                    <p:animEffect transition="in" filter="wipe(left)">
                                      <p:cBhvr>
                                        <p:cTn id="125" dur="250"/>
                                        <p:tgtEl>
                                          <p:spTgt spid="20">
                                            <p:txEl>
                                              <p:pRg st="2" end="2"/>
                                            </p:txEl>
                                          </p:spTgt>
                                        </p:tgtEl>
                                      </p:cBhvr>
                                    </p:animEffect>
                                  </p:childTnLst>
                                </p:cTn>
                              </p:par>
                            </p:childTnLst>
                          </p:cTn>
                        </p:par>
                        <p:par>
                          <p:cTn id="126" fill="hold">
                            <p:stCondLst>
                              <p:cond delay="500"/>
                            </p:stCondLst>
                            <p:childTnLst>
                              <p:par>
                                <p:cTn id="127" presetID="22" presetClass="entr" presetSubtype="8" fill="hold" nodeType="afterEffect">
                                  <p:stCondLst>
                                    <p:cond delay="0"/>
                                  </p:stCondLst>
                                  <p:childTnLst>
                                    <p:set>
                                      <p:cBhvr>
                                        <p:cTn id="128" dur="1" fill="hold">
                                          <p:stCondLst>
                                            <p:cond delay="0"/>
                                          </p:stCondLst>
                                        </p:cTn>
                                        <p:tgtEl>
                                          <p:spTgt spid="25">
                                            <p:txEl>
                                              <p:pRg st="0" end="0"/>
                                            </p:txEl>
                                          </p:spTgt>
                                        </p:tgtEl>
                                        <p:attrNameLst>
                                          <p:attrName>style.visibility</p:attrName>
                                        </p:attrNameLst>
                                      </p:cBhvr>
                                      <p:to>
                                        <p:strVal val="visible"/>
                                      </p:to>
                                    </p:set>
                                    <p:animEffect transition="in" filter="wipe(left)">
                                      <p:cBhvr>
                                        <p:cTn id="129" dur="250"/>
                                        <p:tgtEl>
                                          <p:spTgt spid="25">
                                            <p:txEl>
                                              <p:pRg st="0" end="0"/>
                                            </p:txEl>
                                          </p:spTgt>
                                        </p:tgtEl>
                                      </p:cBhvr>
                                    </p:animEffect>
                                  </p:childTnLst>
                                </p:cTn>
                              </p:par>
                            </p:childTnLst>
                          </p:cTn>
                        </p:par>
                        <p:par>
                          <p:cTn id="130" fill="hold">
                            <p:stCondLst>
                              <p:cond delay="750"/>
                            </p:stCondLst>
                            <p:childTnLst>
                              <p:par>
                                <p:cTn id="131" presetID="2" presetClass="entr" presetSubtype="2" fill="hold" grpId="0" nodeType="after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additive="base">
                                        <p:cTn id="133" dur="500" fill="hold"/>
                                        <p:tgtEl>
                                          <p:spTgt spid="30"/>
                                        </p:tgtEl>
                                        <p:attrNameLst>
                                          <p:attrName>ppt_x</p:attrName>
                                        </p:attrNameLst>
                                      </p:cBhvr>
                                      <p:tavLst>
                                        <p:tav tm="0">
                                          <p:val>
                                            <p:strVal val="1+#ppt_w/2"/>
                                          </p:val>
                                        </p:tav>
                                        <p:tav tm="100000">
                                          <p:val>
                                            <p:strVal val="#ppt_x"/>
                                          </p:val>
                                        </p:tav>
                                      </p:tavLst>
                                    </p:anim>
                                    <p:anim calcmode="lin" valueType="num">
                                      <p:cBhvr additive="base">
                                        <p:cTn id="134" dur="500" fill="hold"/>
                                        <p:tgtEl>
                                          <p:spTgt spid="30"/>
                                        </p:tgtEl>
                                        <p:attrNameLst>
                                          <p:attrName>ppt_y</p:attrName>
                                        </p:attrNameLst>
                                      </p:cBhvr>
                                      <p:tavLst>
                                        <p:tav tm="0">
                                          <p:val>
                                            <p:strVal val="#ppt_y"/>
                                          </p:val>
                                        </p:tav>
                                        <p:tav tm="100000">
                                          <p:val>
                                            <p:strVal val="#ppt_y"/>
                                          </p:val>
                                        </p:tav>
                                      </p:tavLst>
                                    </p:anim>
                                  </p:childTnLst>
                                </p:cTn>
                              </p:par>
                            </p:childTnLst>
                          </p:cTn>
                        </p:par>
                        <p:par>
                          <p:cTn id="135" fill="hold">
                            <p:stCondLst>
                              <p:cond delay="1250"/>
                            </p:stCondLst>
                            <p:childTnLst>
                              <p:par>
                                <p:cTn id="136" presetID="53" presetClass="entr" presetSubtype="16"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500" fill="hold"/>
                                        <p:tgtEl>
                                          <p:spTgt spid="33"/>
                                        </p:tgtEl>
                                        <p:attrNameLst>
                                          <p:attrName>ppt_w</p:attrName>
                                        </p:attrNameLst>
                                      </p:cBhvr>
                                      <p:tavLst>
                                        <p:tav tm="0">
                                          <p:val>
                                            <p:fltVal val="0"/>
                                          </p:val>
                                        </p:tav>
                                        <p:tav tm="100000">
                                          <p:val>
                                            <p:strVal val="#ppt_w"/>
                                          </p:val>
                                        </p:tav>
                                      </p:tavLst>
                                    </p:anim>
                                    <p:anim calcmode="lin" valueType="num">
                                      <p:cBhvr>
                                        <p:cTn id="139" dur="500" fill="hold"/>
                                        <p:tgtEl>
                                          <p:spTgt spid="33"/>
                                        </p:tgtEl>
                                        <p:attrNameLst>
                                          <p:attrName>ppt_h</p:attrName>
                                        </p:attrNameLst>
                                      </p:cBhvr>
                                      <p:tavLst>
                                        <p:tav tm="0">
                                          <p:val>
                                            <p:fltVal val="0"/>
                                          </p:val>
                                        </p:tav>
                                        <p:tav tm="100000">
                                          <p:val>
                                            <p:strVal val="#ppt_h"/>
                                          </p:val>
                                        </p:tav>
                                      </p:tavLst>
                                    </p:anim>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23">
                                            <p:txEl>
                                              <p:pRg st="0" end="0"/>
                                            </p:txEl>
                                          </p:spTgt>
                                        </p:tgtEl>
                                        <p:attrNameLst>
                                          <p:attrName>style.visibility</p:attrName>
                                        </p:attrNameLst>
                                      </p:cBhvr>
                                      <p:to>
                                        <p:strVal val="visible"/>
                                      </p:to>
                                    </p:set>
                                    <p:animEffect transition="in" filter="wipe(left)">
                                      <p:cBhvr>
                                        <p:cTn id="145" dur="250"/>
                                        <p:tgtEl>
                                          <p:spTgt spid="23">
                                            <p:txEl>
                                              <p:pRg st="0" end="0"/>
                                            </p:txEl>
                                          </p:spTgt>
                                        </p:tgtEl>
                                      </p:cBhvr>
                                    </p:animEffect>
                                  </p:childTnLst>
                                </p:cTn>
                              </p:par>
                            </p:childTnLst>
                          </p:cTn>
                        </p:par>
                        <p:par>
                          <p:cTn id="146" fill="hold">
                            <p:stCondLst>
                              <p:cond delay="250"/>
                            </p:stCondLst>
                            <p:childTnLst>
                              <p:par>
                                <p:cTn id="147" presetID="22" presetClass="entr" presetSubtype="8" fill="hold" nodeType="afterEffect">
                                  <p:stCondLst>
                                    <p:cond delay="0"/>
                                  </p:stCondLst>
                                  <p:childTnLst>
                                    <p:set>
                                      <p:cBhvr>
                                        <p:cTn id="148" dur="1" fill="hold">
                                          <p:stCondLst>
                                            <p:cond delay="0"/>
                                          </p:stCondLst>
                                        </p:cTn>
                                        <p:tgtEl>
                                          <p:spTgt spid="24">
                                            <p:txEl>
                                              <p:pRg st="0" end="0"/>
                                            </p:txEl>
                                          </p:spTgt>
                                        </p:tgtEl>
                                        <p:attrNameLst>
                                          <p:attrName>style.visibility</p:attrName>
                                        </p:attrNameLst>
                                      </p:cBhvr>
                                      <p:to>
                                        <p:strVal val="visible"/>
                                      </p:to>
                                    </p:set>
                                    <p:animEffect transition="in" filter="wipe(left)">
                                      <p:cBhvr>
                                        <p:cTn id="149" dur="250"/>
                                        <p:tgtEl>
                                          <p:spTgt spid="24">
                                            <p:txEl>
                                              <p:pRg st="0" end="0"/>
                                            </p:txEl>
                                          </p:spTgt>
                                        </p:tgtEl>
                                      </p:cBhvr>
                                    </p:animEffect>
                                  </p:childTnLst>
                                </p:cTn>
                              </p:par>
                            </p:childTnLst>
                          </p:cTn>
                        </p:par>
                        <p:par>
                          <p:cTn id="150" fill="hold">
                            <p:stCondLst>
                              <p:cond delay="500"/>
                            </p:stCondLst>
                            <p:childTnLst>
                              <p:par>
                                <p:cTn id="151" presetID="22" presetClass="entr" presetSubtype="8" fill="hold" nodeType="afterEffect">
                                  <p:stCondLst>
                                    <p:cond delay="0"/>
                                  </p:stCondLst>
                                  <p:childTnLst>
                                    <p:set>
                                      <p:cBhvr>
                                        <p:cTn id="152" dur="1" fill="hold">
                                          <p:stCondLst>
                                            <p:cond delay="0"/>
                                          </p:stCondLst>
                                        </p:cTn>
                                        <p:tgtEl>
                                          <p:spTgt spid="26">
                                            <p:txEl>
                                              <p:pRg st="0" end="0"/>
                                            </p:txEl>
                                          </p:spTgt>
                                        </p:tgtEl>
                                        <p:attrNameLst>
                                          <p:attrName>style.visibility</p:attrName>
                                        </p:attrNameLst>
                                      </p:cBhvr>
                                      <p:to>
                                        <p:strVal val="visible"/>
                                      </p:to>
                                    </p:set>
                                    <p:animEffect transition="in" filter="wipe(left)">
                                      <p:cBhvr>
                                        <p:cTn id="153" dur="250"/>
                                        <p:tgtEl>
                                          <p:spTgt spid="26">
                                            <p:txEl>
                                              <p:pRg st="0" end="0"/>
                                            </p:txEl>
                                          </p:spTgt>
                                        </p:tgtEl>
                                      </p:cBhvr>
                                    </p:animEffect>
                                  </p:childTnLst>
                                </p:cTn>
                              </p:par>
                            </p:childTnLst>
                          </p:cTn>
                        </p:par>
                        <p:par>
                          <p:cTn id="154" fill="hold">
                            <p:stCondLst>
                              <p:cond delay="750"/>
                            </p:stCondLst>
                            <p:childTnLst>
                              <p:par>
                                <p:cTn id="155" presetID="22" presetClass="entr" presetSubtype="8" fill="hold" nodeType="afterEffect">
                                  <p:stCondLst>
                                    <p:cond delay="0"/>
                                  </p:stCondLst>
                                  <p:childTnLst>
                                    <p:set>
                                      <p:cBhvr>
                                        <p:cTn id="156" dur="1" fill="hold">
                                          <p:stCondLst>
                                            <p:cond delay="0"/>
                                          </p:stCondLst>
                                        </p:cTn>
                                        <p:tgtEl>
                                          <p:spTgt spid="26">
                                            <p:txEl>
                                              <p:pRg st="2" end="2"/>
                                            </p:txEl>
                                          </p:spTgt>
                                        </p:tgtEl>
                                        <p:attrNameLst>
                                          <p:attrName>style.visibility</p:attrName>
                                        </p:attrNameLst>
                                      </p:cBhvr>
                                      <p:to>
                                        <p:strVal val="visible"/>
                                      </p:to>
                                    </p:set>
                                    <p:animEffect transition="in" filter="wipe(left)">
                                      <p:cBhvr>
                                        <p:cTn id="157" dur="250"/>
                                        <p:tgtEl>
                                          <p:spTgt spid="26">
                                            <p:txEl>
                                              <p:pRg st="2" end="2"/>
                                            </p:txEl>
                                          </p:spTgt>
                                        </p:tgtEl>
                                      </p:cBhvr>
                                    </p:animEffect>
                                  </p:childTnLst>
                                </p:cTn>
                              </p:par>
                            </p:childTnLst>
                          </p:cTn>
                        </p:par>
                        <p:par>
                          <p:cTn id="158" fill="hold">
                            <p:stCondLst>
                              <p:cond delay="1000"/>
                            </p:stCondLst>
                            <p:childTnLst>
                              <p:par>
                                <p:cTn id="159" presetID="22" presetClass="entr" presetSubtype="8" fill="hold" nodeType="afterEffect">
                                  <p:stCondLst>
                                    <p:cond delay="0"/>
                                  </p:stCondLst>
                                  <p:childTnLst>
                                    <p:set>
                                      <p:cBhvr>
                                        <p:cTn id="160" dur="1" fill="hold">
                                          <p:stCondLst>
                                            <p:cond delay="0"/>
                                          </p:stCondLst>
                                        </p:cTn>
                                        <p:tgtEl>
                                          <p:spTgt spid="26">
                                            <p:txEl>
                                              <p:pRg st="4" end="4"/>
                                            </p:txEl>
                                          </p:spTgt>
                                        </p:tgtEl>
                                        <p:attrNameLst>
                                          <p:attrName>style.visibility</p:attrName>
                                        </p:attrNameLst>
                                      </p:cBhvr>
                                      <p:to>
                                        <p:strVal val="visible"/>
                                      </p:to>
                                    </p:set>
                                    <p:animEffect transition="in" filter="wipe(left)">
                                      <p:cBhvr>
                                        <p:cTn id="161" dur="250"/>
                                        <p:tgtEl>
                                          <p:spTgt spid="26">
                                            <p:txEl>
                                              <p:pRg st="4" end="4"/>
                                            </p:txEl>
                                          </p:spTgt>
                                        </p:tgtEl>
                                      </p:cBhvr>
                                    </p:animEffect>
                                  </p:childTnLst>
                                </p:cTn>
                              </p:par>
                            </p:childTnLst>
                          </p:cTn>
                        </p:par>
                        <p:par>
                          <p:cTn id="162" fill="hold">
                            <p:stCondLst>
                              <p:cond delay="1250"/>
                            </p:stCondLst>
                            <p:childTnLst>
                              <p:par>
                                <p:cTn id="163" presetID="22" presetClass="entr" presetSubtype="8" fill="hold" nodeType="afterEffect">
                                  <p:stCondLst>
                                    <p:cond delay="0"/>
                                  </p:stCondLst>
                                  <p:childTnLst>
                                    <p:set>
                                      <p:cBhvr>
                                        <p:cTn id="164" dur="1" fill="hold">
                                          <p:stCondLst>
                                            <p:cond delay="0"/>
                                          </p:stCondLst>
                                        </p:cTn>
                                        <p:tgtEl>
                                          <p:spTgt spid="26">
                                            <p:txEl>
                                              <p:pRg st="6" end="6"/>
                                            </p:txEl>
                                          </p:spTgt>
                                        </p:tgtEl>
                                        <p:attrNameLst>
                                          <p:attrName>style.visibility</p:attrName>
                                        </p:attrNameLst>
                                      </p:cBhvr>
                                      <p:to>
                                        <p:strVal val="visible"/>
                                      </p:to>
                                    </p:set>
                                    <p:animEffect transition="in" filter="wipe(left)">
                                      <p:cBhvr>
                                        <p:cTn id="165" dur="250"/>
                                        <p:tgtEl>
                                          <p:spTgt spid="26">
                                            <p:txEl>
                                              <p:pRg st="6" end="6"/>
                                            </p:txEl>
                                          </p:spTgt>
                                        </p:tgtEl>
                                      </p:cBhvr>
                                    </p:animEffect>
                                  </p:childTnLst>
                                </p:cTn>
                              </p:par>
                            </p:childTnLst>
                          </p:cTn>
                        </p:par>
                        <p:par>
                          <p:cTn id="166" fill="hold">
                            <p:stCondLst>
                              <p:cond delay="1500"/>
                            </p:stCondLst>
                            <p:childTnLst>
                              <p:par>
                                <p:cTn id="167" presetID="22" presetClass="entr" presetSubtype="8" fill="hold" nodeType="afterEffect">
                                  <p:stCondLst>
                                    <p:cond delay="0"/>
                                  </p:stCondLst>
                                  <p:childTnLst>
                                    <p:set>
                                      <p:cBhvr>
                                        <p:cTn id="168" dur="1" fill="hold">
                                          <p:stCondLst>
                                            <p:cond delay="0"/>
                                          </p:stCondLst>
                                        </p:cTn>
                                        <p:tgtEl>
                                          <p:spTgt spid="26">
                                            <p:txEl>
                                              <p:pRg st="8" end="8"/>
                                            </p:txEl>
                                          </p:spTgt>
                                        </p:tgtEl>
                                        <p:attrNameLst>
                                          <p:attrName>style.visibility</p:attrName>
                                        </p:attrNameLst>
                                      </p:cBhvr>
                                      <p:to>
                                        <p:strVal val="visible"/>
                                      </p:to>
                                    </p:set>
                                    <p:animEffect transition="in" filter="wipe(left)">
                                      <p:cBhvr>
                                        <p:cTn id="169" dur="250"/>
                                        <p:tgtEl>
                                          <p:spTgt spid="26">
                                            <p:txEl>
                                              <p:pRg st="8" end="8"/>
                                            </p:txEl>
                                          </p:spTgt>
                                        </p:tgtEl>
                                      </p:cBhvr>
                                    </p:animEffect>
                                  </p:childTnLst>
                                </p:cTn>
                              </p:par>
                            </p:childTnLst>
                          </p:cTn>
                        </p:par>
                        <p:par>
                          <p:cTn id="170" fill="hold">
                            <p:stCondLst>
                              <p:cond delay="1750"/>
                            </p:stCondLst>
                            <p:childTnLst>
                              <p:par>
                                <p:cTn id="171" presetID="22" presetClass="entr" presetSubtype="8" fill="hold" nodeType="afterEffect">
                                  <p:stCondLst>
                                    <p:cond delay="0"/>
                                  </p:stCondLst>
                                  <p:childTnLst>
                                    <p:set>
                                      <p:cBhvr>
                                        <p:cTn id="172" dur="1" fill="hold">
                                          <p:stCondLst>
                                            <p:cond delay="0"/>
                                          </p:stCondLst>
                                        </p:cTn>
                                        <p:tgtEl>
                                          <p:spTgt spid="28">
                                            <p:txEl>
                                              <p:pRg st="0" end="0"/>
                                            </p:txEl>
                                          </p:spTgt>
                                        </p:tgtEl>
                                        <p:attrNameLst>
                                          <p:attrName>style.visibility</p:attrName>
                                        </p:attrNameLst>
                                      </p:cBhvr>
                                      <p:to>
                                        <p:strVal val="visible"/>
                                      </p:to>
                                    </p:set>
                                    <p:animEffect transition="in" filter="wipe(left)">
                                      <p:cBhvr>
                                        <p:cTn id="173" dur="250"/>
                                        <p:tgtEl>
                                          <p:spTgt spid="28">
                                            <p:txEl>
                                              <p:pRg st="0" end="0"/>
                                            </p:txEl>
                                          </p:spTgt>
                                        </p:tgtEl>
                                      </p:cBhvr>
                                    </p:animEffect>
                                  </p:childTnLst>
                                </p:cTn>
                              </p:par>
                            </p:childTnLst>
                          </p:cTn>
                        </p:par>
                        <p:par>
                          <p:cTn id="174" fill="hold">
                            <p:stCondLst>
                              <p:cond delay="2000"/>
                            </p:stCondLst>
                            <p:childTnLst>
                              <p:par>
                                <p:cTn id="175" presetID="22" presetClass="entr" presetSubtype="8" fill="hold" nodeType="afterEffect">
                                  <p:stCondLst>
                                    <p:cond delay="0"/>
                                  </p:stCondLst>
                                  <p:childTnLst>
                                    <p:set>
                                      <p:cBhvr>
                                        <p:cTn id="176" dur="1" fill="hold">
                                          <p:stCondLst>
                                            <p:cond delay="0"/>
                                          </p:stCondLst>
                                        </p:cTn>
                                        <p:tgtEl>
                                          <p:spTgt spid="27">
                                            <p:txEl>
                                              <p:pRg st="0" end="0"/>
                                            </p:txEl>
                                          </p:spTgt>
                                        </p:tgtEl>
                                        <p:attrNameLst>
                                          <p:attrName>style.visibility</p:attrName>
                                        </p:attrNameLst>
                                      </p:cBhvr>
                                      <p:to>
                                        <p:strVal val="visible"/>
                                      </p:to>
                                    </p:set>
                                    <p:animEffect transition="in" filter="wipe(left)">
                                      <p:cBhvr>
                                        <p:cTn id="177" dur="250"/>
                                        <p:tgtEl>
                                          <p:spTgt spid="27">
                                            <p:txEl>
                                              <p:pRg st="0" end="0"/>
                                            </p:txEl>
                                          </p:spTgt>
                                        </p:tgtEl>
                                      </p:cBhvr>
                                    </p:animEffect>
                                  </p:childTnLst>
                                </p:cTn>
                              </p:par>
                            </p:childTnLst>
                          </p:cTn>
                        </p:par>
                        <p:par>
                          <p:cTn id="178" fill="hold">
                            <p:stCondLst>
                              <p:cond delay="2250"/>
                            </p:stCondLst>
                            <p:childTnLst>
                              <p:par>
                                <p:cTn id="179" presetID="22" presetClass="entr" presetSubtype="8" fill="hold" nodeType="afterEffect">
                                  <p:stCondLst>
                                    <p:cond delay="0"/>
                                  </p:stCondLst>
                                  <p:childTnLst>
                                    <p:set>
                                      <p:cBhvr>
                                        <p:cTn id="180" dur="1" fill="hold">
                                          <p:stCondLst>
                                            <p:cond delay="0"/>
                                          </p:stCondLst>
                                        </p:cTn>
                                        <p:tgtEl>
                                          <p:spTgt spid="27">
                                            <p:txEl>
                                              <p:pRg st="2" end="2"/>
                                            </p:txEl>
                                          </p:spTgt>
                                        </p:tgtEl>
                                        <p:attrNameLst>
                                          <p:attrName>style.visibility</p:attrName>
                                        </p:attrNameLst>
                                      </p:cBhvr>
                                      <p:to>
                                        <p:strVal val="visible"/>
                                      </p:to>
                                    </p:set>
                                    <p:animEffect transition="in" filter="wipe(left)">
                                      <p:cBhvr>
                                        <p:cTn id="181" dur="250"/>
                                        <p:tgtEl>
                                          <p:spTgt spid="27">
                                            <p:txEl>
                                              <p:pRg st="2" end="2"/>
                                            </p:txEl>
                                          </p:spTgt>
                                        </p:tgtEl>
                                      </p:cBhvr>
                                    </p:animEffect>
                                  </p:childTnLst>
                                </p:cTn>
                              </p:par>
                            </p:childTnLst>
                          </p:cTn>
                        </p:par>
                        <p:par>
                          <p:cTn id="182" fill="hold">
                            <p:stCondLst>
                              <p:cond delay="2500"/>
                            </p:stCondLst>
                            <p:childTnLst>
                              <p:par>
                                <p:cTn id="183" presetID="22" presetClass="entr" presetSubtype="8" fill="hold" nodeType="afterEffect">
                                  <p:stCondLst>
                                    <p:cond delay="0"/>
                                  </p:stCondLst>
                                  <p:childTnLst>
                                    <p:set>
                                      <p:cBhvr>
                                        <p:cTn id="184" dur="1" fill="hold">
                                          <p:stCondLst>
                                            <p:cond delay="0"/>
                                          </p:stCondLst>
                                        </p:cTn>
                                        <p:tgtEl>
                                          <p:spTgt spid="27">
                                            <p:txEl>
                                              <p:pRg st="4" end="4"/>
                                            </p:txEl>
                                          </p:spTgt>
                                        </p:tgtEl>
                                        <p:attrNameLst>
                                          <p:attrName>style.visibility</p:attrName>
                                        </p:attrNameLst>
                                      </p:cBhvr>
                                      <p:to>
                                        <p:strVal val="visible"/>
                                      </p:to>
                                    </p:set>
                                    <p:animEffect transition="in" filter="wipe(left)">
                                      <p:cBhvr>
                                        <p:cTn id="185" dur="250"/>
                                        <p:tgtEl>
                                          <p:spTgt spid="27">
                                            <p:txEl>
                                              <p:pRg st="4" end="4"/>
                                            </p:txEl>
                                          </p:spTgt>
                                        </p:tgtEl>
                                      </p:cBhvr>
                                    </p:animEffect>
                                  </p:childTnLst>
                                </p:cTn>
                              </p:par>
                            </p:childTnLst>
                          </p:cTn>
                        </p:par>
                        <p:par>
                          <p:cTn id="186" fill="hold">
                            <p:stCondLst>
                              <p:cond delay="2750"/>
                            </p:stCondLst>
                            <p:childTnLst>
                              <p:par>
                                <p:cTn id="187" presetID="22" presetClass="entr" presetSubtype="8" fill="hold" nodeType="afterEffect">
                                  <p:stCondLst>
                                    <p:cond delay="0"/>
                                  </p:stCondLst>
                                  <p:childTnLst>
                                    <p:set>
                                      <p:cBhvr>
                                        <p:cTn id="188" dur="1" fill="hold">
                                          <p:stCondLst>
                                            <p:cond delay="0"/>
                                          </p:stCondLst>
                                        </p:cTn>
                                        <p:tgtEl>
                                          <p:spTgt spid="27">
                                            <p:txEl>
                                              <p:pRg st="6" end="6"/>
                                            </p:txEl>
                                          </p:spTgt>
                                        </p:tgtEl>
                                        <p:attrNameLst>
                                          <p:attrName>style.visibility</p:attrName>
                                        </p:attrNameLst>
                                      </p:cBhvr>
                                      <p:to>
                                        <p:strVal val="visible"/>
                                      </p:to>
                                    </p:set>
                                    <p:animEffect transition="in" filter="wipe(left)">
                                      <p:cBhvr>
                                        <p:cTn id="189" dur="250"/>
                                        <p:tgtEl>
                                          <p:spTgt spid="27">
                                            <p:txEl>
                                              <p:pRg st="6" end="6"/>
                                            </p:txEl>
                                          </p:spTgt>
                                        </p:tgtEl>
                                      </p:cBhvr>
                                    </p:animEffect>
                                  </p:childTnLst>
                                </p:cTn>
                              </p:par>
                            </p:childTnLst>
                          </p:cTn>
                        </p:par>
                        <p:par>
                          <p:cTn id="190" fill="hold">
                            <p:stCondLst>
                              <p:cond delay="3000"/>
                            </p:stCondLst>
                            <p:childTnLst>
                              <p:par>
                                <p:cTn id="191" presetID="22" presetClass="entr" presetSubtype="8" fill="hold" nodeType="afterEffect">
                                  <p:stCondLst>
                                    <p:cond delay="0"/>
                                  </p:stCondLst>
                                  <p:childTnLst>
                                    <p:set>
                                      <p:cBhvr>
                                        <p:cTn id="192" dur="1" fill="hold">
                                          <p:stCondLst>
                                            <p:cond delay="0"/>
                                          </p:stCondLst>
                                        </p:cTn>
                                        <p:tgtEl>
                                          <p:spTgt spid="27">
                                            <p:txEl>
                                              <p:pRg st="8" end="8"/>
                                            </p:txEl>
                                          </p:spTgt>
                                        </p:tgtEl>
                                        <p:attrNameLst>
                                          <p:attrName>style.visibility</p:attrName>
                                        </p:attrNameLst>
                                      </p:cBhvr>
                                      <p:to>
                                        <p:strVal val="visible"/>
                                      </p:to>
                                    </p:set>
                                    <p:animEffect transition="in" filter="wipe(left)">
                                      <p:cBhvr>
                                        <p:cTn id="193" dur="250"/>
                                        <p:tgtEl>
                                          <p:spTgt spid="27">
                                            <p:txEl>
                                              <p:pRg st="8" end="8"/>
                                            </p:txEl>
                                          </p:spTgt>
                                        </p:tgtEl>
                                      </p:cBhvr>
                                    </p:animEffect>
                                  </p:childTnLst>
                                </p:cTn>
                              </p:par>
                            </p:childTnLst>
                          </p:cTn>
                        </p:par>
                        <p:par>
                          <p:cTn id="194" fill="hold">
                            <p:stCondLst>
                              <p:cond delay="3250"/>
                            </p:stCondLst>
                            <p:childTnLst>
                              <p:par>
                                <p:cTn id="195" presetID="22" presetClass="entr" presetSubtype="8" fill="hold" nodeType="afterEffect">
                                  <p:stCondLst>
                                    <p:cond delay="0"/>
                                  </p:stCondLst>
                                  <p:childTnLst>
                                    <p:set>
                                      <p:cBhvr>
                                        <p:cTn id="196" dur="1" fill="hold">
                                          <p:stCondLst>
                                            <p:cond delay="0"/>
                                          </p:stCondLst>
                                        </p:cTn>
                                        <p:tgtEl>
                                          <p:spTgt spid="29">
                                            <p:txEl>
                                              <p:pRg st="0" end="0"/>
                                            </p:txEl>
                                          </p:spTgt>
                                        </p:tgtEl>
                                        <p:attrNameLst>
                                          <p:attrName>style.visibility</p:attrName>
                                        </p:attrNameLst>
                                      </p:cBhvr>
                                      <p:to>
                                        <p:strVal val="visible"/>
                                      </p:to>
                                    </p:set>
                                    <p:animEffect transition="in" filter="wipe(left)">
                                      <p:cBhvr>
                                        <p:cTn id="197" dur="250"/>
                                        <p:tgtEl>
                                          <p:spTgt spid="29">
                                            <p:txEl>
                                              <p:pRg st="0" end="0"/>
                                            </p:txEl>
                                          </p:spTgt>
                                        </p:tgtEl>
                                      </p:cBhvr>
                                    </p:animEffect>
                                  </p:childTnLst>
                                </p:cTn>
                              </p:par>
                            </p:childTnLst>
                          </p:cTn>
                        </p:par>
                        <p:par>
                          <p:cTn id="198" fill="hold">
                            <p:stCondLst>
                              <p:cond delay="3500"/>
                            </p:stCondLst>
                            <p:childTnLst>
                              <p:par>
                                <p:cTn id="199" presetID="2" presetClass="entr" presetSubtype="2" fill="hold" grpId="0" nodeType="afterEffect">
                                  <p:stCondLst>
                                    <p:cond delay="0"/>
                                  </p:stCondLst>
                                  <p:childTnLst>
                                    <p:set>
                                      <p:cBhvr>
                                        <p:cTn id="200" dur="1" fill="hold">
                                          <p:stCondLst>
                                            <p:cond delay="0"/>
                                          </p:stCondLst>
                                        </p:cTn>
                                        <p:tgtEl>
                                          <p:spTgt spid="31"/>
                                        </p:tgtEl>
                                        <p:attrNameLst>
                                          <p:attrName>style.visibility</p:attrName>
                                        </p:attrNameLst>
                                      </p:cBhvr>
                                      <p:to>
                                        <p:strVal val="visible"/>
                                      </p:to>
                                    </p:set>
                                    <p:anim calcmode="lin" valueType="num">
                                      <p:cBhvr additive="base">
                                        <p:cTn id="201" dur="500" fill="hold"/>
                                        <p:tgtEl>
                                          <p:spTgt spid="31"/>
                                        </p:tgtEl>
                                        <p:attrNameLst>
                                          <p:attrName>ppt_x</p:attrName>
                                        </p:attrNameLst>
                                      </p:cBhvr>
                                      <p:tavLst>
                                        <p:tav tm="0">
                                          <p:val>
                                            <p:strVal val="1+#ppt_w/2"/>
                                          </p:val>
                                        </p:tav>
                                        <p:tav tm="100000">
                                          <p:val>
                                            <p:strVal val="#ppt_x"/>
                                          </p:val>
                                        </p:tav>
                                      </p:tavLst>
                                    </p:anim>
                                    <p:anim calcmode="lin" valueType="num">
                                      <p:cBhvr additive="base">
                                        <p:cTn id="202" dur="500" fill="hold"/>
                                        <p:tgtEl>
                                          <p:spTgt spid="31"/>
                                        </p:tgtEl>
                                        <p:attrNameLst>
                                          <p:attrName>ppt_y</p:attrName>
                                        </p:attrNameLst>
                                      </p:cBhvr>
                                      <p:tavLst>
                                        <p:tav tm="0">
                                          <p:val>
                                            <p:strVal val="#ppt_y"/>
                                          </p:val>
                                        </p:tav>
                                        <p:tav tm="100000">
                                          <p:val>
                                            <p:strVal val="#ppt_y"/>
                                          </p:val>
                                        </p:tav>
                                      </p:tavLst>
                                    </p:anim>
                                  </p:childTnLst>
                                </p:cTn>
                              </p:par>
                            </p:childTnLst>
                          </p:cTn>
                        </p:par>
                        <p:par>
                          <p:cTn id="203" fill="hold">
                            <p:stCondLst>
                              <p:cond delay="4000"/>
                            </p:stCondLst>
                            <p:childTnLst>
                              <p:par>
                                <p:cTn id="204" presetID="2" presetClass="entr" presetSubtype="2" fill="hold" grpId="0" nodeType="afterEffect">
                                  <p:stCondLst>
                                    <p:cond delay="0"/>
                                  </p:stCondLst>
                                  <p:childTnLst>
                                    <p:set>
                                      <p:cBhvr>
                                        <p:cTn id="205" dur="1" fill="hold">
                                          <p:stCondLst>
                                            <p:cond delay="0"/>
                                          </p:stCondLst>
                                        </p:cTn>
                                        <p:tgtEl>
                                          <p:spTgt spid="32"/>
                                        </p:tgtEl>
                                        <p:attrNameLst>
                                          <p:attrName>style.visibility</p:attrName>
                                        </p:attrNameLst>
                                      </p:cBhvr>
                                      <p:to>
                                        <p:strVal val="visible"/>
                                      </p:to>
                                    </p:set>
                                    <p:anim calcmode="lin" valueType="num">
                                      <p:cBhvr additive="base">
                                        <p:cTn id="206" dur="500" fill="hold"/>
                                        <p:tgtEl>
                                          <p:spTgt spid="32"/>
                                        </p:tgtEl>
                                        <p:attrNameLst>
                                          <p:attrName>ppt_x</p:attrName>
                                        </p:attrNameLst>
                                      </p:cBhvr>
                                      <p:tavLst>
                                        <p:tav tm="0">
                                          <p:val>
                                            <p:strVal val="1+#ppt_w/2"/>
                                          </p:val>
                                        </p:tav>
                                        <p:tav tm="100000">
                                          <p:val>
                                            <p:strVal val="#ppt_x"/>
                                          </p:val>
                                        </p:tav>
                                      </p:tavLst>
                                    </p:anim>
                                    <p:anim calcmode="lin" valueType="num">
                                      <p:cBhvr additive="base">
                                        <p:cTn id="207" dur="500" fill="hold"/>
                                        <p:tgtEl>
                                          <p:spTgt spid="32"/>
                                        </p:tgtEl>
                                        <p:attrNameLst>
                                          <p:attrName>ppt_y</p:attrName>
                                        </p:attrNameLst>
                                      </p:cBhvr>
                                      <p:tavLst>
                                        <p:tav tm="0">
                                          <p:val>
                                            <p:strVal val="#ppt_y"/>
                                          </p:val>
                                        </p:tav>
                                        <p:tav tm="100000">
                                          <p:val>
                                            <p:strVal val="#ppt_y"/>
                                          </p:val>
                                        </p:tav>
                                      </p:tavLst>
                                    </p:anim>
                                  </p:childTnLst>
                                </p:cTn>
                              </p:par>
                            </p:childTnLst>
                          </p:cTn>
                        </p:par>
                        <p:par>
                          <p:cTn id="208" fill="hold">
                            <p:stCondLst>
                              <p:cond delay="4500"/>
                            </p:stCondLst>
                            <p:childTnLst>
                              <p:par>
                                <p:cTn id="209" presetID="53" presetClass="entr" presetSubtype="16" fill="hold" grpId="0" nodeType="afterEffect">
                                  <p:stCondLst>
                                    <p:cond delay="0"/>
                                  </p:stCondLst>
                                  <p:childTnLst>
                                    <p:set>
                                      <p:cBhvr>
                                        <p:cTn id="210" dur="1" fill="hold">
                                          <p:stCondLst>
                                            <p:cond delay="0"/>
                                          </p:stCondLst>
                                        </p:cTn>
                                        <p:tgtEl>
                                          <p:spTgt spid="35"/>
                                        </p:tgtEl>
                                        <p:attrNameLst>
                                          <p:attrName>style.visibility</p:attrName>
                                        </p:attrNameLst>
                                      </p:cBhvr>
                                      <p:to>
                                        <p:strVal val="visible"/>
                                      </p:to>
                                    </p:set>
                                    <p:anim calcmode="lin" valueType="num">
                                      <p:cBhvr>
                                        <p:cTn id="211" dur="500" fill="hold"/>
                                        <p:tgtEl>
                                          <p:spTgt spid="35"/>
                                        </p:tgtEl>
                                        <p:attrNameLst>
                                          <p:attrName>ppt_w</p:attrName>
                                        </p:attrNameLst>
                                      </p:cBhvr>
                                      <p:tavLst>
                                        <p:tav tm="0">
                                          <p:val>
                                            <p:fltVal val="0"/>
                                          </p:val>
                                        </p:tav>
                                        <p:tav tm="100000">
                                          <p:val>
                                            <p:strVal val="#ppt_w"/>
                                          </p:val>
                                        </p:tav>
                                      </p:tavLst>
                                    </p:anim>
                                    <p:anim calcmode="lin" valueType="num">
                                      <p:cBhvr>
                                        <p:cTn id="212" dur="500" fill="hold"/>
                                        <p:tgtEl>
                                          <p:spTgt spid="35"/>
                                        </p:tgtEl>
                                        <p:attrNameLst>
                                          <p:attrName>ppt_h</p:attrName>
                                        </p:attrNameLst>
                                      </p:cBhvr>
                                      <p:tavLst>
                                        <p:tav tm="0">
                                          <p:val>
                                            <p:fltVal val="0"/>
                                          </p:val>
                                        </p:tav>
                                        <p:tav tm="100000">
                                          <p:val>
                                            <p:strVal val="#ppt_h"/>
                                          </p:val>
                                        </p:tav>
                                      </p:tavLst>
                                    </p:anim>
                                    <p:animEffect transition="in" filter="fade">
                                      <p:cBhvr>
                                        <p:cTn id="213" dur="500"/>
                                        <p:tgtEl>
                                          <p:spTgt spid="35"/>
                                        </p:tgtEl>
                                      </p:cBhvr>
                                    </p:animEffect>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36"/>
                                        </p:tgtEl>
                                        <p:attrNameLst>
                                          <p:attrName>style.visibility</p:attrName>
                                        </p:attrNameLst>
                                      </p:cBhvr>
                                      <p:to>
                                        <p:strVal val="visible"/>
                                      </p:to>
                                    </p:set>
                                    <p:anim calcmode="lin" valueType="num">
                                      <p:cBhvr additive="base">
                                        <p:cTn id="218" dur="500" fill="hold"/>
                                        <p:tgtEl>
                                          <p:spTgt spid="36"/>
                                        </p:tgtEl>
                                        <p:attrNameLst>
                                          <p:attrName>ppt_x</p:attrName>
                                        </p:attrNameLst>
                                      </p:cBhvr>
                                      <p:tavLst>
                                        <p:tav tm="0">
                                          <p:val>
                                            <p:strVal val="#ppt_x"/>
                                          </p:val>
                                        </p:tav>
                                        <p:tav tm="100000">
                                          <p:val>
                                            <p:strVal val="#ppt_x"/>
                                          </p:val>
                                        </p:tav>
                                      </p:tavLst>
                                    </p:anim>
                                    <p:anim calcmode="lin" valueType="num">
                                      <p:cBhvr additive="base">
                                        <p:cTn id="21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8" name="Picture 7" descr="A black background with white text&#10;&#10;Description automatically generated">
            <a:extLst>
              <a:ext uri="{FF2B5EF4-FFF2-40B4-BE49-F238E27FC236}">
                <a16:creationId xmlns:a16="http://schemas.microsoft.com/office/drawing/2014/main" id="{7D3A7590-486C-576F-CC70-5E4183F9A2DA}"/>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6" name="Picture 5" descr="A close up of a logo&#10;&#10;Description automatically generated">
            <a:extLst>
              <a:ext uri="{FF2B5EF4-FFF2-40B4-BE49-F238E27FC236}">
                <a16:creationId xmlns:a16="http://schemas.microsoft.com/office/drawing/2014/main" id="{64098F2C-4E45-9696-8DF2-9A6B3E234569}"/>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11" name="TextBox 10">
            <a:extLst>
              <a:ext uri="{FF2B5EF4-FFF2-40B4-BE49-F238E27FC236}">
                <a16:creationId xmlns:a16="http://schemas.microsoft.com/office/drawing/2014/main" id="{345F7695-A215-BB6F-0711-84D000A8C776}"/>
              </a:ext>
            </a:extLst>
          </p:cNvPr>
          <p:cNvSpPr txBox="1"/>
          <p:nvPr/>
        </p:nvSpPr>
        <p:spPr>
          <a:xfrm>
            <a:off x="948267" y="1645726"/>
            <a:ext cx="10109199" cy="4308872"/>
          </a:xfrm>
          <a:prstGeom prst="rect">
            <a:avLst/>
          </a:prstGeom>
          <a:solidFill>
            <a:srgbClr val="0D2D51"/>
          </a:solidFill>
          <a:ln w="57150">
            <a:solidFill>
              <a:srgbClr val="ED7D31"/>
            </a:solidFill>
            <a:miter lim="800000"/>
          </a:ln>
        </p:spPr>
        <p:txBody>
          <a:bodyPr wrap="square" lIns="274320" tIns="182880" rIns="274320" bIns="182880">
            <a:spAutoFit/>
          </a:bodyPr>
          <a:lstStyle/>
          <a:p>
            <a:r>
              <a:rPr lang="en-US" sz="3200" i="1" dirty="0">
                <a:solidFill>
                  <a:schemeClr val="bg1"/>
                </a:solidFill>
                <a:latin typeface="Calibri Light" panose="020F0302020204030204" pitchFamily="34" charset="0"/>
                <a:cs typeface="Calibri Light" panose="020F0302020204030204" pitchFamily="34" charset="0"/>
              </a:rPr>
              <a:t>Hi, ________________. I just have a minute, but I wanted to call and let you know I started a business and I’m having an online </a:t>
            </a:r>
            <a:r>
              <a:rPr lang="en-US" sz="3200" b="1" i="1" dirty="0">
                <a:solidFill>
                  <a:schemeClr val="bg1"/>
                </a:solidFill>
                <a:latin typeface="Calibri" panose="020F0502020204030204" pitchFamily="34" charset="0"/>
                <a:cs typeface="Calibri" panose="020F0502020204030204" pitchFamily="34" charset="0"/>
              </a:rPr>
              <a:t>launch/grand opening </a:t>
            </a:r>
            <a:r>
              <a:rPr lang="en-US" sz="3200" i="1" dirty="0">
                <a:solidFill>
                  <a:schemeClr val="bg1"/>
                </a:solidFill>
                <a:latin typeface="Calibri Light" panose="020F0302020204030204" pitchFamily="34" charset="0"/>
                <a:cs typeface="Calibri Light" panose="020F0302020204030204" pitchFamily="34" charset="0"/>
              </a:rPr>
              <a:t>on (Day/Date/Time)_____________ and would love for you to attend just to support me. I just need to fill the Zoom with____ people so I can have a successful launch. It’s a quick 30 minutes and you can watch from home! Can I count on you to help me out and attend?</a:t>
            </a:r>
          </a:p>
        </p:txBody>
      </p:sp>
      <p:sp>
        <p:nvSpPr>
          <p:cNvPr id="18" name="TextBox 17">
            <a:extLst>
              <a:ext uri="{FF2B5EF4-FFF2-40B4-BE49-F238E27FC236}">
                <a16:creationId xmlns:a16="http://schemas.microsoft.com/office/drawing/2014/main" id="{E9E7C92E-BB8E-28FE-A82A-7F40CA51853E}"/>
              </a:ext>
            </a:extLst>
          </p:cNvPr>
          <p:cNvSpPr txBox="1"/>
          <p:nvPr/>
        </p:nvSpPr>
        <p:spPr>
          <a:xfrm>
            <a:off x="0" y="483154"/>
            <a:ext cx="12191999" cy="707886"/>
          </a:xfrm>
          <a:prstGeom prst="rect">
            <a:avLst/>
          </a:prstGeom>
          <a:noFill/>
        </p:spPr>
        <p:txBody>
          <a:bodyPr wrap="square">
            <a:spAutoFit/>
          </a:bodyPr>
          <a:lstStyle/>
          <a:p>
            <a:pPr algn="ctr"/>
            <a:r>
              <a:rPr lang="en-US" sz="4000" b="1" dirty="0">
                <a:solidFill>
                  <a:srgbClr val="0D2D52"/>
                </a:solidFill>
              </a:rPr>
              <a:t>LAUNCH/GRAND OPENING </a:t>
            </a:r>
            <a:r>
              <a:rPr lang="en-US" sz="4000" i="1" dirty="0">
                <a:solidFill>
                  <a:srgbClr val="0D2D52"/>
                </a:solidFill>
                <a:latin typeface="Calibri Light" panose="020F0302020204030204" pitchFamily="34" charset="0"/>
                <a:cs typeface="Calibri Light" panose="020F0302020204030204" pitchFamily="34" charset="0"/>
              </a:rPr>
              <a:t>SCRIPT</a:t>
            </a:r>
            <a:r>
              <a:rPr lang="en-US" sz="4000" b="1" dirty="0">
                <a:solidFill>
                  <a:srgbClr val="0D2D52"/>
                </a:solidFill>
              </a:rPr>
              <a:t> </a:t>
            </a:r>
          </a:p>
        </p:txBody>
      </p:sp>
      <p:sp>
        <p:nvSpPr>
          <p:cNvPr id="21" name="TextBox 20">
            <a:extLst>
              <a:ext uri="{FF2B5EF4-FFF2-40B4-BE49-F238E27FC236}">
                <a16:creationId xmlns:a16="http://schemas.microsoft.com/office/drawing/2014/main" id="{78BE94E9-2013-2969-C18F-A64207EF005F}"/>
              </a:ext>
            </a:extLst>
          </p:cNvPr>
          <p:cNvSpPr txBox="1"/>
          <p:nvPr/>
        </p:nvSpPr>
        <p:spPr>
          <a:xfrm>
            <a:off x="2032570" y="1071370"/>
            <a:ext cx="8126858" cy="461665"/>
          </a:xfrm>
          <a:prstGeom prst="rect">
            <a:avLst/>
          </a:prstGeom>
          <a:noFill/>
        </p:spPr>
        <p:txBody>
          <a:bodyPr wrap="square" rtlCol="0">
            <a:spAutoFit/>
          </a:bodyPr>
          <a:lstStyle/>
          <a:p>
            <a:pPr algn="ctr"/>
            <a:r>
              <a:rPr lang="en-US" sz="2400" dirty="0">
                <a:solidFill>
                  <a:schemeClr val="tx1">
                    <a:lumMod val="50000"/>
                    <a:lumOff val="50000"/>
                  </a:schemeClr>
                </a:solidFill>
                <a:latin typeface="+mj-lt"/>
              </a:rPr>
              <a:t>Works Well for a New IBO with little experience.</a:t>
            </a:r>
          </a:p>
        </p:txBody>
      </p:sp>
      <p:sp>
        <p:nvSpPr>
          <p:cNvPr id="2" name="TextBox 1">
            <a:extLst>
              <a:ext uri="{FF2B5EF4-FFF2-40B4-BE49-F238E27FC236}">
                <a16:creationId xmlns:a16="http://schemas.microsoft.com/office/drawing/2014/main" id="{5A4D3FD9-A53D-2552-F583-EE33CB95B4FB}"/>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8458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8E5D0A3-9B27-E280-6FE0-403FB9C4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9000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Ins="137160" rtlCol="0" anchor="ctr"/>
          <a:lstStyle/>
          <a:p>
            <a:pPr marL="127000" marR="0" lvl="0" indent="0" algn="just" defTabSz="228600" rtl="0" eaLnBrk="1" fontAlgn="auto" latinLnBrk="0" hangingPunct="0">
              <a:lnSpc>
                <a:spcPct val="100000"/>
              </a:lnSpc>
              <a:spcBef>
                <a:spcPts val="600"/>
              </a:spcBef>
              <a:spcAft>
                <a:spcPts val="0"/>
              </a:spcAft>
              <a:buClrTx/>
              <a:buSzPct val="145000"/>
              <a:buFontTx/>
              <a:buNone/>
              <a:tabLst/>
              <a:defRPr sz="5500" spc="-165"/>
            </a:pPr>
            <a:r>
              <a:rPr kumimoji="0" lang="en-US" sz="3000" b="1" i="0" u="none" strike="noStrike" kern="0" cap="none" spc="-8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kumimoji="0" lang="en-US" sz="3000" b="1" i="0" u="none" strike="noStrike" kern="0" cap="none" spc="-83" normalizeH="0" baseline="0" noProof="0" dirty="0">
                <a:ln>
                  <a:noFill/>
                </a:ln>
                <a:solidFill>
                  <a:srgbClr val="FFFFFF"/>
                </a:solidFill>
                <a:effectLst/>
                <a:uLnTx/>
                <a:uFillTx/>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1863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INVITATION - SAMPLE SCRIPT – </a:t>
            </a:r>
            <a:r>
              <a:rPr kumimoji="0" lang="en-US" sz="4400" b="1" i="0" u="none" strike="noStrike" kern="1200" cap="none" spc="0" normalizeH="0" baseline="0" noProof="0" dirty="0">
                <a:ln>
                  <a:noFill/>
                </a:ln>
                <a:solidFill>
                  <a:srgbClr val="F2682A"/>
                </a:solidFill>
                <a:uLnTx/>
                <a:uFillTx/>
                <a:latin typeface="Calibri" panose="020F0502020204030204"/>
                <a:ea typeface="+mn-ea"/>
                <a:cs typeface="+mn-cs"/>
              </a:rPr>
              <a:t>PRACTICE IT!</a:t>
            </a:r>
            <a:endParaRPr kumimoji="0" lang="en-US" sz="4400" b="0" i="0" u="none" strike="noStrike" kern="1200" cap="none" spc="0" normalizeH="0" baseline="0" noProof="0" dirty="0">
              <a:ln>
                <a:noFill/>
              </a:ln>
              <a:solidFill>
                <a:srgbClr val="F2682A"/>
              </a:solidFill>
              <a:uLnTx/>
              <a:uFillTx/>
              <a:latin typeface="Calibri" panose="020F0502020204030204"/>
              <a:ea typeface="+mn-ea"/>
              <a:cs typeface="+mn-cs"/>
            </a:endParaRPr>
          </a:p>
        </p:txBody>
      </p:sp>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65" y="1374682"/>
            <a:ext cx="1549623" cy="4714063"/>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7EF704F-F16B-FD99-966E-26C8DE9FEF9A}"/>
              </a:ext>
            </a:extLst>
          </p:cNvPr>
          <p:cNvGrpSpPr/>
          <p:nvPr/>
        </p:nvGrpSpPr>
        <p:grpSpPr>
          <a:xfrm>
            <a:off x="6600838" y="1442041"/>
            <a:ext cx="2167492" cy="2167492"/>
            <a:chOff x="2943225" y="695325"/>
            <a:chExt cx="2495550" cy="2495550"/>
          </a:xfrm>
        </p:grpSpPr>
        <p:sp>
          <p:nvSpPr>
            <p:cNvPr id="7" name="Oval 6">
              <a:extLst>
                <a:ext uri="{FF2B5EF4-FFF2-40B4-BE49-F238E27FC236}">
                  <a16:creationId xmlns:a16="http://schemas.microsoft.com/office/drawing/2014/main" id="{9F87B635-CE8D-B315-7F1F-E7E93DFBA679}"/>
                </a:ext>
              </a:extLst>
            </p:cNvPr>
            <p:cNvSpPr/>
            <p:nvPr/>
          </p:nvSpPr>
          <p:spPr>
            <a:xfrm>
              <a:off x="294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Show</a:t>
              </a:r>
            </a:p>
          </p:txBody>
        </p:sp>
        <p:cxnSp>
          <p:nvCxnSpPr>
            <p:cNvPr id="12" name="Straight Connector 11">
              <a:extLst>
                <a:ext uri="{FF2B5EF4-FFF2-40B4-BE49-F238E27FC236}">
                  <a16:creationId xmlns:a16="http://schemas.microsoft.com/office/drawing/2014/main" id="{94ACCBED-674B-62EC-59AD-0A1C10C9020D}"/>
                </a:ext>
              </a:extLst>
            </p:cNvPr>
            <p:cNvCxnSpPr>
              <a:cxnSpLocks/>
            </p:cNvCxnSpPr>
            <p:nvPr/>
          </p:nvCxnSpPr>
          <p:spPr>
            <a:xfrm>
              <a:off x="343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F57E251-348A-35E7-D864-B6E55F9EAD42}"/>
              </a:ext>
            </a:extLst>
          </p:cNvPr>
          <p:cNvGrpSpPr/>
          <p:nvPr/>
        </p:nvGrpSpPr>
        <p:grpSpPr>
          <a:xfrm>
            <a:off x="9220841" y="1442041"/>
            <a:ext cx="2167492" cy="2167492"/>
            <a:chOff x="6753225" y="695325"/>
            <a:chExt cx="2495550" cy="2495550"/>
          </a:xfrm>
        </p:grpSpPr>
        <p:sp>
          <p:nvSpPr>
            <p:cNvPr id="14" name="Oval 13">
              <a:extLst>
                <a:ext uri="{FF2B5EF4-FFF2-40B4-BE49-F238E27FC236}">
                  <a16:creationId xmlns:a16="http://schemas.microsoft.com/office/drawing/2014/main" id="{2236481E-59A5-315D-7954-1BDE47E1A89A}"/>
                </a:ext>
              </a:extLst>
            </p:cNvPr>
            <p:cNvSpPr/>
            <p:nvPr/>
          </p:nvSpPr>
          <p:spPr>
            <a:xfrm>
              <a:off x="675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Just</a:t>
              </a:r>
            </a:p>
          </p:txBody>
        </p:sp>
        <p:cxnSp>
          <p:nvCxnSpPr>
            <p:cNvPr id="15" name="Straight Connector 14">
              <a:extLst>
                <a:ext uri="{FF2B5EF4-FFF2-40B4-BE49-F238E27FC236}">
                  <a16:creationId xmlns:a16="http://schemas.microsoft.com/office/drawing/2014/main" id="{4586ABE0-0A88-1414-DA42-3DFB86BB418C}"/>
                </a:ext>
              </a:extLst>
            </p:cNvPr>
            <p:cNvCxnSpPr>
              <a:cxnSpLocks/>
            </p:cNvCxnSpPr>
            <p:nvPr/>
          </p:nvCxnSpPr>
          <p:spPr>
            <a:xfrm>
              <a:off x="724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DCA650C-4023-8015-E58C-EF7CCC6F9C0D}"/>
              </a:ext>
            </a:extLst>
          </p:cNvPr>
          <p:cNvGrpSpPr/>
          <p:nvPr/>
        </p:nvGrpSpPr>
        <p:grpSpPr>
          <a:xfrm>
            <a:off x="6600838" y="3799539"/>
            <a:ext cx="2167492" cy="2167492"/>
            <a:chOff x="2943225" y="3562350"/>
            <a:chExt cx="2495550" cy="2495550"/>
          </a:xfrm>
        </p:grpSpPr>
        <p:sp>
          <p:nvSpPr>
            <p:cNvPr id="17" name="Oval 16">
              <a:extLst>
                <a:ext uri="{FF2B5EF4-FFF2-40B4-BE49-F238E27FC236}">
                  <a16:creationId xmlns:a16="http://schemas.microsoft.com/office/drawing/2014/main" id="{F24AE1C2-AF15-D819-5BBE-E48502395398}"/>
                </a:ext>
              </a:extLst>
            </p:cNvPr>
            <p:cNvSpPr/>
            <p:nvPr/>
          </p:nvSpPr>
          <p:spPr>
            <a:xfrm>
              <a:off x="2943225" y="3562350"/>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 Not</a:t>
              </a:r>
            </a:p>
          </p:txBody>
        </p:sp>
        <p:cxnSp>
          <p:nvCxnSpPr>
            <p:cNvPr id="19" name="Straight Connector 18">
              <a:extLst>
                <a:ext uri="{FF2B5EF4-FFF2-40B4-BE49-F238E27FC236}">
                  <a16:creationId xmlns:a16="http://schemas.microsoft.com/office/drawing/2014/main" id="{E10978BF-CA66-6286-7380-2207AE777982}"/>
                </a:ext>
              </a:extLst>
            </p:cNvPr>
            <p:cNvCxnSpPr>
              <a:cxnSpLocks/>
            </p:cNvCxnSpPr>
            <p:nvPr/>
          </p:nvCxnSpPr>
          <p:spPr>
            <a:xfrm>
              <a:off x="3433763" y="4810125"/>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D859E5AB-C809-42EA-D81C-FB7BABC5ADE9}"/>
              </a:ext>
            </a:extLst>
          </p:cNvPr>
          <p:cNvSpPr/>
          <p:nvPr/>
        </p:nvSpPr>
        <p:spPr>
          <a:xfrm>
            <a:off x="9220841" y="3799539"/>
            <a:ext cx="2167492" cy="2167492"/>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Choices</a:t>
            </a:r>
          </a:p>
        </p:txBody>
      </p:sp>
      <p:sp>
        <p:nvSpPr>
          <p:cNvPr id="22" name="Rounded Rectangular Callout 21">
            <a:extLst>
              <a:ext uri="{FF2B5EF4-FFF2-40B4-BE49-F238E27FC236}">
                <a16:creationId xmlns:a16="http://schemas.microsoft.com/office/drawing/2014/main" id="{5CD3BBDE-8956-1393-7894-79FA974EA775}"/>
              </a:ext>
            </a:extLst>
          </p:cNvPr>
          <p:cNvSpPr/>
          <p:nvPr/>
        </p:nvSpPr>
        <p:spPr>
          <a:xfrm>
            <a:off x="2374578" y="1374682"/>
            <a:ext cx="4004451" cy="1797730"/>
          </a:xfrm>
          <a:prstGeom prst="wedgeRoundRectCallout">
            <a:avLst>
              <a:gd name="adj1" fmla="val -69891"/>
              <a:gd name="adj2" fmla="val -24590"/>
              <a:gd name="adj3" fmla="val 16667"/>
            </a:avLst>
          </a:prstGeom>
          <a:solidFill>
            <a:schemeClr val="bg1"/>
          </a:solidFill>
          <a:ln w="3810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457C"/>
                </a:solidFill>
                <a:effectLst/>
                <a:uLnTx/>
                <a:uFillTx/>
                <a:latin typeface="Calibri" panose="020F0502020204030204"/>
                <a:ea typeface="+mn-ea"/>
                <a:cs typeface="+mn-cs"/>
              </a:rPr>
              <a:t>Start by 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45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1" i="0" u="none" strike="noStrike" kern="0" cap="none" spc="0" normalizeH="0" baseline="0" noProof="0" dirty="0">
                <a:ln>
                  <a:noFill/>
                </a:ln>
                <a:solidFill>
                  <a:srgbClr val="002060"/>
                </a:solidFill>
                <a:effectLst/>
                <a:uLnTx/>
                <a:uFillTx/>
                <a:latin typeface="Calibri" panose="020F0502020204030204"/>
                <a:ea typeface="Calibri"/>
                <a:cs typeface="Calibri"/>
                <a:sym typeface="Calibri"/>
              </a:rPr>
              <a:t>Do you keep your options open for making additional income?</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8" name="Picture 7" descr="A black background with white text&#10;&#10;Description automatically generated">
            <a:extLst>
              <a:ext uri="{FF2B5EF4-FFF2-40B4-BE49-F238E27FC236}">
                <a16:creationId xmlns:a16="http://schemas.microsoft.com/office/drawing/2014/main" id="{7D3A7590-486C-576F-CC70-5E4183F9A2DA}"/>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6" name="Picture 5" descr="A close up of a logo&#10;&#10;Description automatically generated">
            <a:extLst>
              <a:ext uri="{FF2B5EF4-FFF2-40B4-BE49-F238E27FC236}">
                <a16:creationId xmlns:a16="http://schemas.microsoft.com/office/drawing/2014/main" id="{64098F2C-4E45-9696-8DF2-9A6B3E234569}"/>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9" name="TextBox 8">
            <a:extLst>
              <a:ext uri="{FF2B5EF4-FFF2-40B4-BE49-F238E27FC236}">
                <a16:creationId xmlns:a16="http://schemas.microsoft.com/office/drawing/2014/main" id="{0754BFF0-7B19-F89B-A6BC-1FAC6D8D4D0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24399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12" y="2100516"/>
            <a:ext cx="1094907" cy="3330785"/>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4E9E76F-D049-86EC-B54B-C43695F11830}"/>
              </a:ext>
            </a:extLst>
          </p:cNvPr>
          <p:cNvGrpSpPr/>
          <p:nvPr/>
        </p:nvGrpSpPr>
        <p:grpSpPr>
          <a:xfrm>
            <a:off x="953808" y="2943429"/>
            <a:ext cx="10284384" cy="1569660"/>
            <a:chOff x="1" y="254188"/>
            <a:chExt cx="10284384" cy="1569660"/>
          </a:xfrm>
        </p:grpSpPr>
        <p:sp>
          <p:nvSpPr>
            <p:cNvPr id="10" name="TextBox 9">
              <a:extLst>
                <a:ext uri="{FF2B5EF4-FFF2-40B4-BE49-F238E27FC236}">
                  <a16:creationId xmlns:a16="http://schemas.microsoft.com/office/drawing/2014/main" id="{13BF6E23-367F-467C-D540-7D585173D6FE}"/>
                </a:ext>
              </a:extLst>
            </p:cNvPr>
            <p:cNvSpPr txBox="1"/>
            <p:nvPr/>
          </p:nvSpPr>
          <p:spPr>
            <a:xfrm>
              <a:off x="1" y="419450"/>
              <a:ext cx="102843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What If They Have Questions…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53EF2AE-786F-CCEA-EB9B-F7EC4B16AD8F}"/>
                </a:ext>
              </a:extLst>
            </p:cNvPr>
            <p:cNvSpPr txBox="1"/>
            <p:nvPr/>
          </p:nvSpPr>
          <p:spPr>
            <a:xfrm>
              <a:off x="8444869" y="254188"/>
              <a:ext cx="1839516" cy="156966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7BB12B98-9EEA-1D87-BBEF-CA48C33A8464}"/>
              </a:ext>
            </a:extLst>
          </p:cNvPr>
          <p:cNvSpPr txBox="1"/>
          <p:nvPr/>
        </p:nvSpPr>
        <p:spPr>
          <a:xfrm>
            <a:off x="2184401" y="2179448"/>
            <a:ext cx="9527448" cy="2872838"/>
          </a:xfrm>
          <a:prstGeom prst="rect">
            <a:avLst/>
          </a:prstGeom>
          <a:noFill/>
        </p:spPr>
        <p:txBody>
          <a:bodyPr wrap="square" lIns="0">
            <a:spAutoFit/>
          </a:bodyPr>
          <a:lstStyle/>
          <a:p>
            <a:pPr marR="0" lvl="0" algn="l" defTabSz="914400" rtl="0" eaLnBrk="1" fontAlgn="auto" latinLnBrk="0" hangingPunct="1">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Be New</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Talk about a person, not the thing</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a:t>
            </a:r>
            <a:r>
              <a:rPr kumimoji="0" lang="en-US" sz="4800" b="1" i="0" u="none" strike="noStrike" kern="0" cap="none" spc="0" normalizeH="0" noProof="0" dirty="0">
                <a:ln>
                  <a:noFill/>
                </a:ln>
                <a:solidFill>
                  <a:srgbClr val="0E2D52"/>
                </a:solidFill>
                <a:effectLst/>
                <a:uLnTx/>
                <a:uFillTx/>
                <a:latin typeface="Calibri" panose="020F0502020204030204"/>
                <a:ea typeface="Calibri"/>
                <a:cs typeface="Calibri"/>
                <a:sym typeface="Calibri"/>
              </a:rPr>
              <a:t> </a:t>
            </a: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Essential Services</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3-Way Call</a:t>
            </a:r>
            <a:endParaRPr kumimoji="0" lang="en-US" sz="105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70B01429-A05C-C0DA-BA95-7913F98E0988}"/>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7049F8AC-7C01-CCC4-AF8D-6856150B77A7}"/>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D6A7A3C4-839E-E8B6-9784-015DCCD9C09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0C902A-7D0D-F263-C0F1-0F33B5DB460C}"/>
              </a:ext>
            </a:extLst>
          </p:cNvPr>
          <p:cNvSpPr txBox="1"/>
          <p:nvPr/>
        </p:nvSpPr>
        <p:spPr>
          <a:xfrm>
            <a:off x="8540119" y="214691"/>
            <a:ext cx="1839516" cy="186204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8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48148E-6 L -0.075 -0.38195 " pathEditMode="relative" rAng="0" ptsTypes="AA">
                                      <p:cBhvr>
                                        <p:cTn id="6" dur="1000" fill="hold"/>
                                        <p:tgtEl>
                                          <p:spTgt spid="3"/>
                                        </p:tgtEl>
                                        <p:attrNameLst>
                                          <p:attrName>ppt_x</p:attrName>
                                          <p:attrName>ppt_y</p:attrName>
                                        </p:attrNameLst>
                                      </p:cBhvr>
                                      <p:rCtr x="-3750" y="-19097"/>
                                    </p:animMotion>
                                  </p:childTnLst>
                                </p:cTn>
                              </p:par>
                            </p:childTnLst>
                          </p:cTn>
                        </p:par>
                        <p:par>
                          <p:cTn id="7" fill="hold">
                            <p:stCondLst>
                              <p:cond delay="10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50"/>
                                        <p:tgtEl>
                                          <p:spTgt spid="9"/>
                                        </p:tgtEl>
                                      </p:cBhvr>
                                    </p:animEffect>
                                  </p:childTnLst>
                                </p:cTn>
                              </p:par>
                            </p:childTnLst>
                          </p:cTn>
                        </p:par>
                        <p:par>
                          <p:cTn id="11" fill="hold">
                            <p:stCondLst>
                              <p:cond delay="1250"/>
                            </p:stCondLst>
                            <p:childTnLst>
                              <p:par>
                                <p:cTn id="12" presetID="2" presetClass="entr" presetSubtype="2" fill="hold" nodeType="after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2250"/>
                            </p:stCondLst>
                            <p:childTnLst>
                              <p:par>
                                <p:cTn id="17" presetID="2" presetClass="entr" presetSubtype="2" fill="hold"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 presetClass="entr" presetSubtype="2" fill="hold" nodeType="after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 calcmode="lin" valueType="num">
                                      <p:cBhvr additive="base">
                                        <p:cTn id="24"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2"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5404604" y="980575"/>
            <a:ext cx="678739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solidFill>
                  <a:schemeClr val="bg1"/>
                </a:solidFill>
                <a:uLnTx/>
                <a:uFillTx/>
                <a:ea typeface="Helvetica Neue"/>
                <a:cs typeface="Helvetica Neue"/>
                <a:sym typeface="Helvetica Neue"/>
              </a:rPr>
              <a:t>Your</a:t>
            </a: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solidFill>
                  <a:schemeClr val="bg1"/>
                </a:solidFill>
                <a:uLnTx/>
                <a:uFillTx/>
                <a:ea typeface="Helvetica Neue"/>
                <a:cs typeface="Helvetica Neue"/>
                <a:sym typeface="Helvetica Neue"/>
              </a:rPr>
              <a:t>Business Launch</a:t>
            </a: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11" name="Picture 10" descr="A group of people sitting in chairs in a room with blue curtains&#10;&#10;Description automatically generated">
            <a:extLst>
              <a:ext uri="{FF2B5EF4-FFF2-40B4-BE49-F238E27FC236}">
                <a16:creationId xmlns:a16="http://schemas.microsoft.com/office/drawing/2014/main" id="{AEA6F587-7ED6-A9B0-2B72-9A6D75977494}"/>
              </a:ext>
            </a:extLst>
          </p:cNvPr>
          <p:cNvPicPr>
            <a:picLocks noChangeAspect="1"/>
          </p:cNvPicPr>
          <p:nvPr/>
        </p:nvPicPr>
        <p:blipFill rotWithShape="1">
          <a:blip r:embed="rId3"/>
          <a:srcRect l="8944" r="46727"/>
          <a:stretch/>
        </p:blipFill>
        <p:spPr>
          <a:xfrm>
            <a:off x="1" y="0"/>
            <a:ext cx="5404604" cy="6858000"/>
          </a:xfrm>
          <a:prstGeom prst="rect">
            <a:avLst/>
          </a:prstGeom>
        </p:spPr>
      </p:pic>
      <p:sp>
        <p:nvSpPr>
          <p:cNvPr id="3" name="TextBox 2">
            <a:extLst>
              <a:ext uri="{FF2B5EF4-FFF2-40B4-BE49-F238E27FC236}">
                <a16:creationId xmlns:a16="http://schemas.microsoft.com/office/drawing/2014/main" id="{D2C5B293-5D2E-6450-7A5B-6CC018D1941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6A0B258-DB2E-69E9-786E-8A85D1004E60}"/>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8" name="Picture 7">
            <a:extLst>
              <a:ext uri="{FF2B5EF4-FFF2-40B4-BE49-F238E27FC236}">
                <a16:creationId xmlns:a16="http://schemas.microsoft.com/office/drawing/2014/main" id="{8B1F0945-1054-31AF-A491-940DDE47CAD0}"/>
              </a:ext>
            </a:extLst>
          </p:cNvPr>
          <p:cNvPicPr>
            <a:picLocks noChangeAspect="1"/>
          </p:cNvPicPr>
          <p:nvPr/>
        </p:nvPicPr>
        <p:blipFill>
          <a:blip r:embed="rId5"/>
          <a:srcRect/>
          <a:stretch/>
        </p:blipFill>
        <p:spPr>
          <a:xfrm>
            <a:off x="10284385" y="6062707"/>
            <a:ext cx="1720851" cy="295003"/>
          </a:xfrm>
          <a:prstGeom prst="rect">
            <a:avLst/>
          </a:prstGeom>
        </p:spPr>
      </p:pic>
    </p:spTree>
    <p:extLst>
      <p:ext uri="{BB962C8B-B14F-4D97-AF65-F5344CB8AC3E}">
        <p14:creationId xmlns:p14="http://schemas.microsoft.com/office/powerpoint/2010/main" val="7428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1" y="303475"/>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Launch Checklist</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F09B32-91BE-9274-C672-6D6CC974BD05}"/>
              </a:ext>
            </a:extLst>
          </p:cNvPr>
          <p:cNvSpPr txBox="1"/>
          <p:nvPr/>
        </p:nvSpPr>
        <p:spPr>
          <a:xfrm>
            <a:off x="4509013" y="4787974"/>
            <a:ext cx="317484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Role of Host</a:t>
            </a:r>
            <a:br>
              <a:rPr lang="en-US" b="1" dirty="0">
                <a:solidFill>
                  <a:srgbClr val="0D2D52"/>
                </a:solidFill>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FILL THE ZOOM &amp; INTRODUCE </a:t>
            </a: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the speaker and opportunity with enthusiasm</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6324E46-768F-3740-A7C9-A57B01D75B98}"/>
              </a:ext>
            </a:extLst>
          </p:cNvPr>
          <p:cNvSpPr txBox="1"/>
          <p:nvPr/>
        </p:nvSpPr>
        <p:spPr>
          <a:xfrm>
            <a:off x="8187835" y="2394823"/>
            <a:ext cx="335415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Professional Background</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6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CAMERA ON!</a:t>
            </a:r>
            <a:br>
              <a:rPr kumimoji="0" lang="en-US" sz="16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6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Your Guests are watching you</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ED527AFC-857B-99C4-EA78-B218D39E691C}"/>
              </a:ext>
            </a:extLst>
          </p:cNvPr>
          <p:cNvSpPr txBox="1"/>
          <p:nvPr/>
        </p:nvSpPr>
        <p:spPr>
          <a:xfrm>
            <a:off x="4849792" y="2333267"/>
            <a:ext cx="252328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Well-Lit Room</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LIGHTS ON</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Home Ready for Guests</a:t>
            </a:r>
          </a:p>
        </p:txBody>
      </p:sp>
      <p:sp>
        <p:nvSpPr>
          <p:cNvPr id="12" name="TextBox 11">
            <a:extLst>
              <a:ext uri="{FF2B5EF4-FFF2-40B4-BE49-F238E27FC236}">
                <a16:creationId xmlns:a16="http://schemas.microsoft.com/office/drawing/2014/main" id="{CA40EA2B-11EC-031F-3095-39A0A3B1C6EE}"/>
              </a:ext>
            </a:extLst>
          </p:cNvPr>
          <p:cNvSpPr txBox="1"/>
          <p:nvPr/>
        </p:nvSpPr>
        <p:spPr>
          <a:xfrm>
            <a:off x="647181" y="4787974"/>
            <a:ext cx="3077123" cy="114390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Test</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MICROPHONE &amp; WEBCAM</a:t>
            </a:r>
          </a:p>
          <a:p>
            <a:pPr lvl="0" algn="ctr">
              <a:spcBef>
                <a:spcPts val="1000"/>
              </a:spcBef>
              <a:buClr>
                <a:srgbClr val="00457C"/>
              </a:buClr>
              <a:buSzPct val="100000"/>
              <a:defRPr/>
            </a:pPr>
            <a:r>
              <a:rPr lang="en-US" dirty="0">
                <a:solidFill>
                  <a:srgbClr val="0D2D52"/>
                </a:solidFill>
                <a:latin typeface="Calibri Light" panose="020F0302020204030204" pitchFamily="34" charset="0"/>
                <a:ea typeface="Calibri"/>
                <a:cs typeface="Calibri Light" panose="020F0302020204030204" pitchFamily="34" charset="0"/>
                <a:sym typeface="Calibri"/>
              </a:rPr>
              <a:t>For Zoom Launch</a:t>
            </a:r>
            <a:endParaRPr kumimoji="0" lang="en-US" sz="1800" b="0" i="0" u="none" strike="noStrike" kern="1200" cap="none" spc="0" normalizeH="0" baseline="0" noProof="0" dirty="0">
              <a:ln>
                <a:noFill/>
              </a:ln>
              <a:solidFill>
                <a:srgbClr val="0D2D52"/>
              </a:solidFill>
              <a:uLnTx/>
              <a:uFillTx/>
              <a:latin typeface="Calibri" panose="020F0502020204030204"/>
            </a:endParaRPr>
          </a:p>
        </p:txBody>
      </p:sp>
      <p:sp>
        <p:nvSpPr>
          <p:cNvPr id="17" name="TextBox 16">
            <a:extLst>
              <a:ext uri="{FF2B5EF4-FFF2-40B4-BE49-F238E27FC236}">
                <a16:creationId xmlns:a16="http://schemas.microsoft.com/office/drawing/2014/main" id="{953DFFC4-6A1F-09EB-746B-9BBA9AF2B704}"/>
              </a:ext>
            </a:extLst>
          </p:cNvPr>
          <p:cNvSpPr txBox="1"/>
          <p:nvPr/>
        </p:nvSpPr>
        <p:spPr>
          <a:xfrm>
            <a:off x="8412705" y="4787974"/>
            <a:ext cx="3070931"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Pay Attention</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TO THE SPEAKER!</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No distractions,</a:t>
            </a:r>
            <a:b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no pets, no kids</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pic>
        <p:nvPicPr>
          <p:cNvPr id="1034" name="Picture 10" descr="Free speech bubble shape vector">
            <a:extLst>
              <a:ext uri="{FF2B5EF4-FFF2-40B4-BE49-F238E27FC236}">
                <a16:creationId xmlns:a16="http://schemas.microsoft.com/office/drawing/2014/main" id="{413A61EC-A683-1DE0-F139-FC937A293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9379" y="1301649"/>
            <a:ext cx="1121149" cy="10231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505AA4-1C98-F9B3-5AA7-F4D34717264C}"/>
              </a:ext>
            </a:extLst>
          </p:cNvPr>
          <p:cNvSpPr txBox="1"/>
          <p:nvPr/>
        </p:nvSpPr>
        <p:spPr>
          <a:xfrm>
            <a:off x="650006" y="2333267"/>
            <a:ext cx="2939894"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Send a Text Reminder</a:t>
            </a:r>
            <a:br>
              <a:rPr kumimoji="0" lang="en-US" sz="24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t>TO YOUR GUESTS</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At Least 2 hours prior</a:t>
            </a:r>
            <a:br>
              <a:rPr kumimoji="0" lang="en-US" sz="1800" b="1" i="0" u="none" strike="noStrike" kern="1200" cap="none" spc="0" normalizeH="0" baseline="0" noProof="0" dirty="0">
                <a:ln>
                  <a:noFill/>
                </a:ln>
                <a:solidFill>
                  <a:srgbClr val="0D2D52"/>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rgbClr val="0D2D52"/>
                </a:solidFill>
                <a:uLnTx/>
                <a:uFillTx/>
                <a:latin typeface="Calibri Light" panose="020F0302020204030204" pitchFamily="34" charset="0"/>
                <a:ea typeface="Calibri"/>
                <a:cs typeface="Calibri Light" panose="020F0302020204030204" pitchFamily="34" charset="0"/>
                <a:sym typeface="Calibri"/>
              </a:rPr>
              <a:t>15 minutes prior for Zoom</a:t>
            </a:r>
            <a:endParaRPr kumimoji="0" lang="en-US" sz="1800" u="none" strike="noStrike" kern="1200" cap="none" spc="0" normalizeH="0" baseline="0" noProof="0" dirty="0">
              <a:ln>
                <a:noFill/>
              </a:ln>
              <a:solidFill>
                <a:srgbClr val="0D2D52"/>
              </a:solidFill>
              <a:uLnTx/>
              <a:uFillTx/>
              <a:latin typeface="Calibri Light" panose="020F0302020204030204" pitchFamily="34" charset="0"/>
              <a:cs typeface="Calibri Light" panose="020F030202020403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B253C71F-45F8-3B6B-52EF-DE9BC61DD20D}"/>
              </a:ext>
            </a:extLst>
          </p:cNvPr>
          <p:cNvPicPr>
            <a:picLocks noChangeAspect="1"/>
          </p:cNvPicPr>
          <p:nvPr/>
        </p:nvPicPr>
        <p:blipFill rotWithShape="1">
          <a:blip r:embed="rId5"/>
          <a:srcRect l="19909" t="21005" r="20581" b="21203"/>
          <a:stretch/>
        </p:blipFill>
        <p:spPr>
          <a:xfrm>
            <a:off x="5762742" y="3656747"/>
            <a:ext cx="701080" cy="1022785"/>
          </a:xfrm>
          <a:prstGeom prst="rect">
            <a:avLst/>
          </a:prstGeom>
        </p:spPr>
      </p:pic>
      <p:pic>
        <p:nvPicPr>
          <p:cNvPr id="49" name="Picture 48">
            <a:extLst>
              <a:ext uri="{FF2B5EF4-FFF2-40B4-BE49-F238E27FC236}">
                <a16:creationId xmlns:a16="http://schemas.microsoft.com/office/drawing/2014/main" id="{74D29C3F-C702-1D8C-8C55-D7F11D9F8888}"/>
              </a:ext>
            </a:extLst>
          </p:cNvPr>
          <p:cNvPicPr>
            <a:picLocks noChangeAspect="1"/>
          </p:cNvPicPr>
          <p:nvPr/>
        </p:nvPicPr>
        <p:blipFill>
          <a:blip r:embed="rId6"/>
          <a:stretch>
            <a:fillRect/>
          </a:stretch>
        </p:blipFill>
        <p:spPr>
          <a:xfrm>
            <a:off x="5525907" y="1059609"/>
            <a:ext cx="1174750" cy="1244675"/>
          </a:xfrm>
          <a:prstGeom prst="rect">
            <a:avLst/>
          </a:prstGeom>
        </p:spPr>
      </p:pic>
      <p:pic>
        <p:nvPicPr>
          <p:cNvPr id="51" name="Picture 50">
            <a:extLst>
              <a:ext uri="{FF2B5EF4-FFF2-40B4-BE49-F238E27FC236}">
                <a16:creationId xmlns:a16="http://schemas.microsoft.com/office/drawing/2014/main" id="{A7C6BEF3-E601-AB5E-E39C-FA04921B402A}"/>
              </a:ext>
            </a:extLst>
          </p:cNvPr>
          <p:cNvPicPr>
            <a:picLocks noChangeAspect="1"/>
          </p:cNvPicPr>
          <p:nvPr/>
        </p:nvPicPr>
        <p:blipFill rotWithShape="1">
          <a:blip r:embed="rId7"/>
          <a:srcRect l="11244" t="11924" r="12748" b="11976"/>
          <a:stretch/>
        </p:blipFill>
        <p:spPr>
          <a:xfrm>
            <a:off x="9387596" y="3667717"/>
            <a:ext cx="1121149" cy="1122494"/>
          </a:xfrm>
          <a:prstGeom prst="rect">
            <a:avLst/>
          </a:prstGeom>
        </p:spPr>
      </p:pic>
      <p:grpSp>
        <p:nvGrpSpPr>
          <p:cNvPr id="58" name="Group 57">
            <a:extLst>
              <a:ext uri="{FF2B5EF4-FFF2-40B4-BE49-F238E27FC236}">
                <a16:creationId xmlns:a16="http://schemas.microsoft.com/office/drawing/2014/main" id="{F6B3D6A7-30D3-C7C3-53F1-C1E8F080CDFA}"/>
              </a:ext>
            </a:extLst>
          </p:cNvPr>
          <p:cNvGrpSpPr/>
          <p:nvPr/>
        </p:nvGrpSpPr>
        <p:grpSpPr>
          <a:xfrm>
            <a:off x="1407927" y="3668559"/>
            <a:ext cx="1555630" cy="1160372"/>
            <a:chOff x="8429329" y="1372098"/>
            <a:chExt cx="1634619" cy="1219291"/>
          </a:xfrm>
        </p:grpSpPr>
        <p:pic>
          <p:nvPicPr>
            <p:cNvPr id="1032" name="Picture 8" descr="Free webcam camera chat vector">
              <a:extLst>
                <a:ext uri="{FF2B5EF4-FFF2-40B4-BE49-F238E27FC236}">
                  <a16:creationId xmlns:a16="http://schemas.microsoft.com/office/drawing/2014/main" id="{D80DF25A-3425-0F0A-4672-DA93C4A38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477" y="1704970"/>
              <a:ext cx="888471" cy="8864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EA898145-1D26-09E0-7129-53630962140D}"/>
                </a:ext>
              </a:extLst>
            </p:cNvPr>
            <p:cNvPicPr>
              <a:picLocks noChangeAspect="1"/>
            </p:cNvPicPr>
            <p:nvPr/>
          </p:nvPicPr>
          <p:blipFill>
            <a:blip r:embed="rId9"/>
            <a:stretch>
              <a:fillRect/>
            </a:stretch>
          </p:blipFill>
          <p:spPr>
            <a:xfrm>
              <a:off x="8429329" y="1372098"/>
              <a:ext cx="835939" cy="886419"/>
            </a:xfrm>
            <a:prstGeom prst="rect">
              <a:avLst/>
            </a:prstGeom>
          </p:spPr>
        </p:pic>
      </p:grpSp>
      <p:pic>
        <p:nvPicPr>
          <p:cNvPr id="57" name="Picture 56">
            <a:extLst>
              <a:ext uri="{FF2B5EF4-FFF2-40B4-BE49-F238E27FC236}">
                <a16:creationId xmlns:a16="http://schemas.microsoft.com/office/drawing/2014/main" id="{B7696C63-C13B-E2F0-7037-F082EEC01146}"/>
              </a:ext>
            </a:extLst>
          </p:cNvPr>
          <p:cNvPicPr>
            <a:picLocks noChangeAspect="1"/>
          </p:cNvPicPr>
          <p:nvPr/>
        </p:nvPicPr>
        <p:blipFill>
          <a:blip r:embed="rId10"/>
          <a:stretch>
            <a:fillRect/>
          </a:stretch>
        </p:blipFill>
        <p:spPr>
          <a:xfrm>
            <a:off x="9221084" y="1101596"/>
            <a:ext cx="1287661" cy="1202688"/>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8FD8BE39-3266-D337-D641-70E17C1D1F89}"/>
              </a:ext>
            </a:extLst>
          </p:cNvPr>
          <p:cNvPicPr>
            <a:picLocks noChangeAspect="1"/>
          </p:cNvPicPr>
          <p:nvPr/>
        </p:nvPicPr>
        <p:blipFill rotWithShape="1">
          <a:blip r:embed="rId11"/>
          <a:srcRect l="20804" t="42801" r="21242" b="42481"/>
          <a:stretch/>
        </p:blipFill>
        <p:spPr>
          <a:xfrm>
            <a:off x="10284385" y="6438550"/>
            <a:ext cx="1720850" cy="245835"/>
          </a:xfrm>
          <a:prstGeom prst="rect">
            <a:avLst/>
          </a:prstGeom>
        </p:spPr>
      </p:pic>
      <p:pic>
        <p:nvPicPr>
          <p:cNvPr id="2" name="Picture 1" descr="A close up of a logo&#10;&#10;Description automatically generated">
            <a:extLst>
              <a:ext uri="{FF2B5EF4-FFF2-40B4-BE49-F238E27FC236}">
                <a16:creationId xmlns:a16="http://schemas.microsoft.com/office/drawing/2014/main" id="{2C090B2A-F835-7919-F25C-9FF0BB441BE3}"/>
              </a:ext>
            </a:extLst>
          </p:cNvPr>
          <p:cNvPicPr>
            <a:picLocks noChangeAspect="1"/>
          </p:cNvPicPr>
          <p:nvPr/>
        </p:nvPicPr>
        <p:blipFill>
          <a:blip r:embed="rId12"/>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DF791C4A-4061-7F4F-0BB3-39B4D68A2DF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42350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50"/>
                                        <p:tgtEl>
                                          <p:spTgt spid="1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25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25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25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2"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968A168-180D-6677-6C55-CAF1326720BF}"/>
              </a:ext>
            </a:extLst>
          </p:cNvPr>
          <p:cNvGrpSpPr/>
          <p:nvPr/>
        </p:nvGrpSpPr>
        <p:grpSpPr>
          <a:xfrm>
            <a:off x="7273740" y="3655171"/>
            <a:ext cx="2803123" cy="1968529"/>
            <a:chOff x="6232018" y="3655171"/>
            <a:chExt cx="2803123" cy="1968529"/>
          </a:xfrm>
        </p:grpSpPr>
        <p:pic>
          <p:nvPicPr>
            <p:cNvPr id="13" name="Picture 12" descr="A computer with a screen showing a website&#10;&#10;Description automatically generated with medium confidence">
              <a:extLst>
                <a:ext uri="{FF2B5EF4-FFF2-40B4-BE49-F238E27FC236}">
                  <a16:creationId xmlns:a16="http://schemas.microsoft.com/office/drawing/2014/main" id="{4DEB2C59-B623-1CDD-1294-0BF6D0C2FD4D}"/>
                </a:ext>
              </a:extLst>
            </p:cNvPr>
            <p:cNvPicPr>
              <a:picLocks noChangeAspect="1"/>
            </p:cNvPicPr>
            <p:nvPr/>
          </p:nvPicPr>
          <p:blipFill>
            <a:blip r:embed="rId3"/>
            <a:stretch>
              <a:fillRect/>
            </a:stretch>
          </p:blipFill>
          <p:spPr>
            <a:xfrm>
              <a:off x="6232018" y="4013017"/>
              <a:ext cx="2803123" cy="1610683"/>
            </a:xfrm>
            <a:prstGeom prst="rect">
              <a:avLst/>
            </a:prstGeom>
          </p:spPr>
        </p:pic>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095" y="3655171"/>
              <a:ext cx="639443" cy="640541"/>
            </a:xfrm>
            <a:prstGeom prst="rect">
              <a:avLst/>
            </a:prstGeom>
          </p:spPr>
        </p:pic>
      </p:grpSp>
      <p:grpSp>
        <p:nvGrpSpPr>
          <p:cNvPr id="10" name="Group 9">
            <a:extLst>
              <a:ext uri="{FF2B5EF4-FFF2-40B4-BE49-F238E27FC236}">
                <a16:creationId xmlns:a16="http://schemas.microsoft.com/office/drawing/2014/main" id="{02660052-5EB5-76D4-B0C9-2CD30769EECE}"/>
              </a:ext>
            </a:extLst>
          </p:cNvPr>
          <p:cNvGrpSpPr/>
          <p:nvPr/>
        </p:nvGrpSpPr>
        <p:grpSpPr>
          <a:xfrm>
            <a:off x="4334598" y="3655171"/>
            <a:ext cx="2803123" cy="1968530"/>
            <a:chOff x="3292876" y="3655171"/>
            <a:chExt cx="2803123" cy="1968530"/>
          </a:xfrm>
        </p:grpSpPr>
        <p:pic>
          <p:nvPicPr>
            <p:cNvPr id="14" name="Picture 13" descr="A computer with a screen showing a website&#10;&#10;Description automatically generated with medium confidence">
              <a:extLst>
                <a:ext uri="{FF2B5EF4-FFF2-40B4-BE49-F238E27FC236}">
                  <a16:creationId xmlns:a16="http://schemas.microsoft.com/office/drawing/2014/main" id="{3E2F5DDE-D4DD-6B30-6E78-EEBA06D5C433}"/>
                </a:ext>
              </a:extLst>
            </p:cNvPr>
            <p:cNvPicPr>
              <a:picLocks noChangeAspect="1"/>
            </p:cNvPicPr>
            <p:nvPr/>
          </p:nvPicPr>
          <p:blipFill>
            <a:blip r:embed="rId3"/>
            <a:stretch>
              <a:fillRect/>
            </a:stretch>
          </p:blipFill>
          <p:spPr>
            <a:xfrm>
              <a:off x="3292876" y="4013018"/>
              <a:ext cx="2803123" cy="1610683"/>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075" y="3655171"/>
              <a:ext cx="638984" cy="640080"/>
            </a:xfrm>
            <a:prstGeom prst="rect">
              <a:avLst/>
            </a:prstGeom>
          </p:spPr>
        </p:pic>
      </p:gr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D2D52"/>
                </a:solidFill>
                <a:latin typeface="Calibri" panose="020F0502020204030204"/>
              </a:rPr>
              <a:t>YOUR FIRST ACN BUILDING BLOCK</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97742F-0409-5769-AB43-4FAFF0C18DA1}"/>
              </a:ext>
            </a:extLst>
          </p:cNvPr>
          <p:cNvSpPr txBox="1"/>
          <p:nvPr/>
        </p:nvSpPr>
        <p:spPr>
          <a:xfrm>
            <a:off x="1723047" y="1564787"/>
            <a:ext cx="2136339"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D2D52"/>
                </a:solidFill>
                <a:effectLst/>
                <a:uLnTx/>
                <a:uFillTx/>
                <a:latin typeface="Calibri" panose="020F0502020204030204"/>
                <a:ea typeface="+mn-ea"/>
                <a:cs typeface="+mn-cs"/>
              </a:rPr>
              <a:t>$200</a:t>
            </a:r>
          </a:p>
        </p:txBody>
      </p:sp>
      <p:sp>
        <p:nvSpPr>
          <p:cNvPr id="16" name="TextBox 15">
            <a:extLst>
              <a:ext uri="{FF2B5EF4-FFF2-40B4-BE49-F238E27FC236}">
                <a16:creationId xmlns:a16="http://schemas.microsoft.com/office/drawing/2014/main" id="{81006E0E-B0F6-1507-FDE7-F46081F78EF6}"/>
              </a:ext>
            </a:extLst>
          </p:cNvPr>
          <p:cNvSpPr txBox="1"/>
          <p:nvPr/>
        </p:nvSpPr>
        <p:spPr>
          <a:xfrm>
            <a:off x="1297259" y="2424065"/>
            <a:ext cx="2562127" cy="24622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0D2D52"/>
                </a:solidFill>
                <a:effectLst/>
                <a:uLnTx/>
                <a:uFillTx/>
                <a:latin typeface="Calibri" panose="020F0502020204030204"/>
                <a:ea typeface="+mn-ea"/>
                <a:cs typeface="+mn-cs"/>
              </a:rPr>
              <a:t>+$500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$700</a:t>
            </a:r>
          </a:p>
        </p:txBody>
      </p:sp>
      <p:sp>
        <p:nvSpPr>
          <p:cNvPr id="17" name="Rectangle 16">
            <a:extLst>
              <a:ext uri="{FF2B5EF4-FFF2-40B4-BE49-F238E27FC236}">
                <a16:creationId xmlns:a16="http://schemas.microsoft.com/office/drawing/2014/main" id="{78CB0521-57F7-5476-DD90-8E9AB3CE0833}"/>
              </a:ext>
            </a:extLst>
          </p:cNvPr>
          <p:cNvSpPr/>
          <p:nvPr/>
        </p:nvSpPr>
        <p:spPr>
          <a:xfrm>
            <a:off x="6096516" y="2282173"/>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19" name="Rectangle 18">
            <a:extLst>
              <a:ext uri="{FF2B5EF4-FFF2-40B4-BE49-F238E27FC236}">
                <a16:creationId xmlns:a16="http://schemas.microsoft.com/office/drawing/2014/main" id="{9E4FEA16-55C0-80C4-49C8-D1F7BC039179}"/>
              </a:ext>
            </a:extLst>
          </p:cNvPr>
          <p:cNvSpPr/>
          <p:nvPr/>
        </p:nvSpPr>
        <p:spPr>
          <a:xfrm>
            <a:off x="4666686"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1" name="Rectangle 20">
            <a:extLst>
              <a:ext uri="{FF2B5EF4-FFF2-40B4-BE49-F238E27FC236}">
                <a16:creationId xmlns:a16="http://schemas.microsoft.com/office/drawing/2014/main" id="{894CCF24-4EB0-7639-4941-FA61417A94CB}"/>
              </a:ext>
            </a:extLst>
          </p:cNvPr>
          <p:cNvSpPr/>
          <p:nvPr/>
        </p:nvSpPr>
        <p:spPr>
          <a:xfrm>
            <a:off x="7620290"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grpSp>
        <p:nvGrpSpPr>
          <p:cNvPr id="27" name="Group 26">
            <a:extLst>
              <a:ext uri="{FF2B5EF4-FFF2-40B4-BE49-F238E27FC236}">
                <a16:creationId xmlns:a16="http://schemas.microsoft.com/office/drawing/2014/main" id="{A0DE7BB9-CC41-751C-F01A-0012B6457A73}"/>
              </a:ext>
            </a:extLst>
          </p:cNvPr>
          <p:cNvGrpSpPr/>
          <p:nvPr/>
        </p:nvGrpSpPr>
        <p:grpSpPr>
          <a:xfrm>
            <a:off x="5736160" y="1445436"/>
            <a:ext cx="2991939" cy="1893977"/>
            <a:chOff x="4694438" y="1445436"/>
            <a:chExt cx="2991939" cy="1893977"/>
          </a:xfrm>
        </p:grpSpPr>
        <p:pic>
          <p:nvPicPr>
            <p:cNvPr id="12" name="Picture 11" descr="A computer with a screen showing a website&#10;&#10;Description automatically generated with medium confidence">
              <a:extLst>
                <a:ext uri="{FF2B5EF4-FFF2-40B4-BE49-F238E27FC236}">
                  <a16:creationId xmlns:a16="http://schemas.microsoft.com/office/drawing/2014/main" id="{79F0FC09-7FF4-1B22-797F-FEC26B2689CE}"/>
                </a:ext>
              </a:extLst>
            </p:cNvPr>
            <p:cNvPicPr>
              <a:picLocks noChangeAspect="1"/>
            </p:cNvPicPr>
            <p:nvPr/>
          </p:nvPicPr>
          <p:blipFill>
            <a:blip r:embed="rId3"/>
            <a:stretch>
              <a:fillRect/>
            </a:stretch>
          </p:blipFill>
          <p:spPr>
            <a:xfrm>
              <a:off x="4694438" y="1587084"/>
              <a:ext cx="2803123" cy="1610683"/>
            </a:xfrm>
            <a:prstGeom prst="rect">
              <a:avLst/>
            </a:prstGeom>
          </p:spPr>
        </p:pic>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782" y="1445436"/>
              <a:ext cx="622595" cy="1893977"/>
            </a:xfrm>
            <a:prstGeom prst="rect">
              <a:avLst/>
            </a:prstGeom>
            <a:ln>
              <a:noFill/>
            </a:ln>
            <a:effectLst>
              <a:outerShdw blurRad="292100" dist="139700" dir="2700000" algn="tl" rotWithShape="0">
                <a:srgbClr val="333333">
                  <a:alpha val="65000"/>
                </a:srgbClr>
              </a:outerShdw>
            </a:effectLst>
          </p:spPr>
        </p:pic>
      </p:grpSp>
      <p:pic>
        <p:nvPicPr>
          <p:cNvPr id="4" name="Picture 3" descr="A black background with white text&#10;&#10;Description automatically generated">
            <a:extLst>
              <a:ext uri="{FF2B5EF4-FFF2-40B4-BE49-F238E27FC236}">
                <a16:creationId xmlns:a16="http://schemas.microsoft.com/office/drawing/2014/main" id="{86A488C0-DCDF-7B0F-FDFD-E8D291CEFB97}"/>
              </a:ext>
            </a:extLst>
          </p:cNvPr>
          <p:cNvPicPr>
            <a:picLocks noChangeAspect="1"/>
          </p:cNvPicPr>
          <p:nvPr/>
        </p:nvPicPr>
        <p:blipFill rotWithShape="1">
          <a:blip r:embed="rId8"/>
          <a:srcRect l="20804" t="42801" r="21242" b="42481"/>
          <a:stretch/>
        </p:blipFill>
        <p:spPr>
          <a:xfrm>
            <a:off x="10284385" y="6438550"/>
            <a:ext cx="1720850" cy="245835"/>
          </a:xfrm>
          <a:prstGeom prst="rect">
            <a:avLst/>
          </a:prstGeom>
        </p:spPr>
      </p:pic>
      <p:pic>
        <p:nvPicPr>
          <p:cNvPr id="5" name="Picture 4" descr="A close up of a logo&#10;&#10;Description automatically generated">
            <a:extLst>
              <a:ext uri="{FF2B5EF4-FFF2-40B4-BE49-F238E27FC236}">
                <a16:creationId xmlns:a16="http://schemas.microsoft.com/office/drawing/2014/main" id="{490B12B0-442C-10EE-23D3-FE33D14EE0E7}"/>
              </a:ext>
            </a:extLst>
          </p:cNvPr>
          <p:cNvPicPr>
            <a:picLocks noChangeAspect="1"/>
          </p:cNvPicPr>
          <p:nvPr/>
        </p:nvPicPr>
        <p:blipFill>
          <a:blip r:embed="rId9"/>
          <a:stretch>
            <a:fillRect/>
          </a:stretch>
        </p:blipFill>
        <p:spPr>
          <a:xfrm>
            <a:off x="10284385" y="6050130"/>
            <a:ext cx="1720851" cy="320158"/>
          </a:xfrm>
          <a:prstGeom prst="rect">
            <a:avLst/>
          </a:prstGeom>
        </p:spPr>
      </p:pic>
      <p:pic>
        <p:nvPicPr>
          <p:cNvPr id="18" name="Picture 17" descr="A stack of money with a rubber band&#10;&#10;Description automatically generated">
            <a:extLst>
              <a:ext uri="{FF2B5EF4-FFF2-40B4-BE49-F238E27FC236}">
                <a16:creationId xmlns:a16="http://schemas.microsoft.com/office/drawing/2014/main" id="{A12D7A48-C6AB-8B30-B1BF-DD93EC4AC715}"/>
              </a:ext>
            </a:extLst>
          </p:cNvPr>
          <p:cNvPicPr>
            <a:picLocks noChangeAspect="1"/>
          </p:cNvPicPr>
          <p:nvPr/>
        </p:nvPicPr>
        <p:blipFill rotWithShape="1">
          <a:blip r:embed="rId10"/>
          <a:srcRect l="15764" t="13069" r="8592" b="22773"/>
          <a:stretch/>
        </p:blipFill>
        <p:spPr>
          <a:xfrm>
            <a:off x="4771023" y="1428092"/>
            <a:ext cx="1366290" cy="1158843"/>
          </a:xfrm>
          <a:prstGeom prst="rect">
            <a:avLst/>
          </a:prstGeom>
        </p:spPr>
      </p:pic>
      <p:pic>
        <p:nvPicPr>
          <p:cNvPr id="23" name="Picture 22" descr="A stack of money with a rubber band&#10;&#10;Description automatically generated">
            <a:extLst>
              <a:ext uri="{FF2B5EF4-FFF2-40B4-BE49-F238E27FC236}">
                <a16:creationId xmlns:a16="http://schemas.microsoft.com/office/drawing/2014/main" id="{A3B82E15-1E93-7A0A-05BC-ECEEF7CCFBB9}"/>
              </a:ext>
            </a:extLst>
          </p:cNvPr>
          <p:cNvPicPr>
            <a:picLocks noChangeAspect="1"/>
          </p:cNvPicPr>
          <p:nvPr/>
        </p:nvPicPr>
        <p:blipFill rotWithShape="1">
          <a:blip r:embed="rId10"/>
          <a:srcRect l="15764" t="13069" r="8592" b="22773"/>
          <a:stretch/>
        </p:blipFill>
        <p:spPr>
          <a:xfrm>
            <a:off x="4803652" y="2506788"/>
            <a:ext cx="1366290" cy="1158843"/>
          </a:xfrm>
          <a:prstGeom prst="rect">
            <a:avLst/>
          </a:prstGeom>
        </p:spPr>
      </p:pic>
      <p:sp>
        <p:nvSpPr>
          <p:cNvPr id="7" name="TextBox 6">
            <a:extLst>
              <a:ext uri="{FF2B5EF4-FFF2-40B4-BE49-F238E27FC236}">
                <a16:creationId xmlns:a16="http://schemas.microsoft.com/office/drawing/2014/main" id="{3B95FBC1-51A3-ADD7-0D1D-2C3E4BC67964}"/>
              </a:ext>
            </a:extLst>
          </p:cNvPr>
          <p:cNvSpPr txBox="1"/>
          <p:nvPr/>
        </p:nvSpPr>
        <p:spPr>
          <a:xfrm>
            <a:off x="4819302" y="3741789"/>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8" name="TextBox 7">
            <a:extLst>
              <a:ext uri="{FF2B5EF4-FFF2-40B4-BE49-F238E27FC236}">
                <a16:creationId xmlns:a16="http://schemas.microsoft.com/office/drawing/2014/main" id="{CD693001-14C0-DED7-CF44-BC37183D0B06}"/>
              </a:ext>
            </a:extLst>
          </p:cNvPr>
          <p:cNvSpPr txBox="1"/>
          <p:nvPr/>
        </p:nvSpPr>
        <p:spPr>
          <a:xfrm>
            <a:off x="7737824" y="3755061"/>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sp>
        <p:nvSpPr>
          <p:cNvPr id="20" name="TextBox 19">
            <a:extLst>
              <a:ext uri="{FF2B5EF4-FFF2-40B4-BE49-F238E27FC236}">
                <a16:creationId xmlns:a16="http://schemas.microsoft.com/office/drawing/2014/main" id="{A1525510-06B0-5040-2ED2-DF4C948E2F7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2" name="Picture 1" descr="A stack of money with a rubber band&#10;&#10;Description automatically generated">
            <a:extLst>
              <a:ext uri="{FF2B5EF4-FFF2-40B4-BE49-F238E27FC236}">
                <a16:creationId xmlns:a16="http://schemas.microsoft.com/office/drawing/2014/main" id="{4E268988-706A-C116-5BB0-D13F6CFABF52}"/>
              </a:ext>
            </a:extLst>
          </p:cNvPr>
          <p:cNvPicPr>
            <a:picLocks noChangeAspect="1"/>
          </p:cNvPicPr>
          <p:nvPr/>
        </p:nvPicPr>
        <p:blipFill rotWithShape="1">
          <a:blip r:embed="rId10"/>
          <a:srcRect l="15764" t="13069" r="8592" b="22773"/>
          <a:stretch/>
        </p:blipFill>
        <p:spPr>
          <a:xfrm>
            <a:off x="3765532" y="4856895"/>
            <a:ext cx="1366290" cy="1158843"/>
          </a:xfrm>
          <a:prstGeom prst="rect">
            <a:avLst/>
          </a:prstGeom>
        </p:spPr>
      </p:pic>
      <p:pic>
        <p:nvPicPr>
          <p:cNvPr id="22" name="Picture 21" descr="A stack of money with a rubber band&#10;&#10;Description automatically generated">
            <a:extLst>
              <a:ext uri="{FF2B5EF4-FFF2-40B4-BE49-F238E27FC236}">
                <a16:creationId xmlns:a16="http://schemas.microsoft.com/office/drawing/2014/main" id="{39A469A8-9D5E-6B86-962F-C11747E30679}"/>
              </a:ext>
            </a:extLst>
          </p:cNvPr>
          <p:cNvPicPr>
            <a:picLocks noChangeAspect="1"/>
          </p:cNvPicPr>
          <p:nvPr/>
        </p:nvPicPr>
        <p:blipFill rotWithShape="1">
          <a:blip r:embed="rId10"/>
          <a:srcRect l="15764" t="13069" r="8592" b="22773"/>
          <a:stretch/>
        </p:blipFill>
        <p:spPr>
          <a:xfrm>
            <a:off x="9393342" y="4831091"/>
            <a:ext cx="1366290" cy="1158843"/>
          </a:xfrm>
          <a:prstGeom prst="rect">
            <a:avLst/>
          </a:prstGeom>
        </p:spPr>
      </p:pic>
    </p:spTree>
    <p:extLst>
      <p:ext uri="{BB962C8B-B14F-4D97-AF65-F5344CB8AC3E}">
        <p14:creationId xmlns:p14="http://schemas.microsoft.com/office/powerpoint/2010/main" val="13000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2A0CD94-E890-1C90-964B-B84B6229FD39}"/>
              </a:ext>
            </a:extLst>
          </p:cNvPr>
          <p:cNvSpPr/>
          <p:nvPr/>
        </p:nvSpPr>
        <p:spPr>
          <a:xfrm>
            <a:off x="6794923" y="2081929"/>
            <a:ext cx="1213005"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6" name="Rounded Rectangle 5">
            <a:extLst>
              <a:ext uri="{FF2B5EF4-FFF2-40B4-BE49-F238E27FC236}">
                <a16:creationId xmlns:a16="http://schemas.microsoft.com/office/drawing/2014/main" id="{29D5F5A5-AA58-6159-70A7-2BCDC9D3DD62}"/>
              </a:ext>
            </a:extLst>
          </p:cNvPr>
          <p:cNvSpPr/>
          <p:nvPr/>
        </p:nvSpPr>
        <p:spPr>
          <a:xfrm>
            <a:off x="6794925" y="5307162"/>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2" name="Rounded Rectangle 11">
            <a:extLst>
              <a:ext uri="{FF2B5EF4-FFF2-40B4-BE49-F238E27FC236}">
                <a16:creationId xmlns:a16="http://schemas.microsoft.com/office/drawing/2014/main" id="{33F7BBEF-55DD-5A84-8BA2-B97358B3F820}"/>
              </a:ext>
            </a:extLst>
          </p:cNvPr>
          <p:cNvSpPr/>
          <p:nvPr/>
        </p:nvSpPr>
        <p:spPr>
          <a:xfrm>
            <a:off x="6832696" y="3646826"/>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3" name="Rounded Rectangle 12">
            <a:extLst>
              <a:ext uri="{FF2B5EF4-FFF2-40B4-BE49-F238E27FC236}">
                <a16:creationId xmlns:a16="http://schemas.microsoft.com/office/drawing/2014/main" id="{2A33D945-497A-0A9C-639A-1115728AC034}"/>
              </a:ext>
            </a:extLst>
          </p:cNvPr>
          <p:cNvSpPr/>
          <p:nvPr/>
        </p:nvSpPr>
        <p:spPr>
          <a:xfrm>
            <a:off x="9256414" y="2083863"/>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4" name="Rounded Rectangle 13">
            <a:extLst>
              <a:ext uri="{FF2B5EF4-FFF2-40B4-BE49-F238E27FC236}">
                <a16:creationId xmlns:a16="http://schemas.microsoft.com/office/drawing/2014/main" id="{A3B30AA5-45E8-9023-AB42-D3089C67EA13}"/>
              </a:ext>
            </a:extLst>
          </p:cNvPr>
          <p:cNvSpPr/>
          <p:nvPr/>
        </p:nvSpPr>
        <p:spPr>
          <a:xfrm>
            <a:off x="9256415" y="5309096"/>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5" name="Rounded Rectangle 14">
            <a:extLst>
              <a:ext uri="{FF2B5EF4-FFF2-40B4-BE49-F238E27FC236}">
                <a16:creationId xmlns:a16="http://schemas.microsoft.com/office/drawing/2014/main" id="{2C423135-F8B4-8E2D-B65B-DED1548D4C93}"/>
              </a:ext>
            </a:extLst>
          </p:cNvPr>
          <p:cNvSpPr/>
          <p:nvPr/>
        </p:nvSpPr>
        <p:spPr>
          <a:xfrm>
            <a:off x="9294186" y="3648760"/>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CONGRATULATIONS!!!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sp>
        <p:nvSpPr>
          <p:cNvPr id="33" name="Rounded Rectangle 32">
            <a:extLst>
              <a:ext uri="{FF2B5EF4-FFF2-40B4-BE49-F238E27FC236}">
                <a16:creationId xmlns:a16="http://schemas.microsoft.com/office/drawing/2014/main" id="{5F8A01BD-E675-36C8-F366-9B88E66ED5E0}"/>
              </a:ext>
            </a:extLst>
          </p:cNvPr>
          <p:cNvSpPr/>
          <p:nvPr/>
        </p:nvSpPr>
        <p:spPr>
          <a:xfrm>
            <a:off x="3581266" y="1809007"/>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4" name="Rounded Rectangle 33">
            <a:extLst>
              <a:ext uri="{FF2B5EF4-FFF2-40B4-BE49-F238E27FC236}">
                <a16:creationId xmlns:a16="http://schemas.microsoft.com/office/drawing/2014/main" id="{F5415F3F-F071-C3B9-59F4-7514B322106F}"/>
              </a:ext>
            </a:extLst>
          </p:cNvPr>
          <p:cNvSpPr/>
          <p:nvPr/>
        </p:nvSpPr>
        <p:spPr>
          <a:xfrm>
            <a:off x="3581266" y="3125849"/>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5" name="Rounded Rectangle 34">
            <a:extLst>
              <a:ext uri="{FF2B5EF4-FFF2-40B4-BE49-F238E27FC236}">
                <a16:creationId xmlns:a16="http://schemas.microsoft.com/office/drawing/2014/main" id="{8B3F02FD-582E-ED5F-03A1-64709B85920B}"/>
              </a:ext>
            </a:extLst>
          </p:cNvPr>
          <p:cNvSpPr/>
          <p:nvPr/>
        </p:nvSpPr>
        <p:spPr>
          <a:xfrm>
            <a:off x="3581266" y="2467428"/>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6" name="Rounded Rectangle 35">
            <a:extLst>
              <a:ext uri="{FF2B5EF4-FFF2-40B4-BE49-F238E27FC236}">
                <a16:creationId xmlns:a16="http://schemas.microsoft.com/office/drawing/2014/main" id="{F05C0DC9-1ED9-F10B-4C5D-EA077242177A}"/>
              </a:ext>
            </a:extLst>
          </p:cNvPr>
          <p:cNvSpPr/>
          <p:nvPr/>
        </p:nvSpPr>
        <p:spPr>
          <a:xfrm>
            <a:off x="3581266" y="3784270"/>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7" name="Rounded Rectangle 36">
            <a:extLst>
              <a:ext uri="{FF2B5EF4-FFF2-40B4-BE49-F238E27FC236}">
                <a16:creationId xmlns:a16="http://schemas.microsoft.com/office/drawing/2014/main" id="{6B98539B-90DD-1069-4D6B-D7A0D9E82991}"/>
              </a:ext>
            </a:extLst>
          </p:cNvPr>
          <p:cNvSpPr/>
          <p:nvPr/>
        </p:nvSpPr>
        <p:spPr>
          <a:xfrm>
            <a:off x="3581266" y="5101112"/>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38" name="Rounded Rectangle 37">
            <a:extLst>
              <a:ext uri="{FF2B5EF4-FFF2-40B4-BE49-F238E27FC236}">
                <a16:creationId xmlns:a16="http://schemas.microsoft.com/office/drawing/2014/main" id="{C98D8B0B-332E-C899-B3CF-14D8EC764F2F}"/>
              </a:ext>
            </a:extLst>
          </p:cNvPr>
          <p:cNvSpPr/>
          <p:nvPr/>
        </p:nvSpPr>
        <p:spPr>
          <a:xfrm>
            <a:off x="3581266" y="4442691"/>
            <a:ext cx="1258957" cy="390285"/>
          </a:xfrm>
          <a:prstGeom prst="roundRect">
            <a:avLst/>
          </a:prstGeom>
          <a:solidFill>
            <a:schemeClr val="accent6">
              <a:lumMod val="75000"/>
            </a:schemeClr>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87" y="3078701"/>
            <a:ext cx="1141041" cy="1143000"/>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86" y="1477307"/>
            <a:ext cx="1141043" cy="1143000"/>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24C734-5489-3421-073B-FFFE37CB2D46}"/>
              </a:ext>
            </a:extLst>
          </p:cNvPr>
          <p:cNvPicPr>
            <a:picLocks noChangeAspect="1"/>
          </p:cNvPicPr>
          <p:nvPr/>
        </p:nvPicPr>
        <p:blipFill>
          <a:blip r:embed="rId6"/>
          <a:stretch>
            <a:fillRect/>
          </a:stretch>
        </p:blipFill>
        <p:spPr>
          <a:xfrm>
            <a:off x="8442114" y="1477307"/>
            <a:ext cx="1134000" cy="1143000"/>
          </a:xfrm>
          <a:prstGeom prst="rect">
            <a:avLst/>
          </a:prstGeom>
        </p:spPr>
      </p:pic>
      <p:pic>
        <p:nvPicPr>
          <p:cNvPr id="10" name="Picture 9">
            <a:extLst>
              <a:ext uri="{FF2B5EF4-FFF2-40B4-BE49-F238E27FC236}">
                <a16:creationId xmlns:a16="http://schemas.microsoft.com/office/drawing/2014/main" id="{8B11CDDF-2C4F-F7C4-AF26-0D6CE6F772CD}"/>
              </a:ext>
            </a:extLst>
          </p:cNvPr>
          <p:cNvPicPr>
            <a:picLocks noChangeAspect="1"/>
          </p:cNvPicPr>
          <p:nvPr/>
        </p:nvPicPr>
        <p:blipFill>
          <a:blip r:embed="rId7"/>
          <a:stretch>
            <a:fillRect/>
          </a:stretch>
        </p:blipFill>
        <p:spPr>
          <a:xfrm>
            <a:off x="5964807" y="4680096"/>
            <a:ext cx="1134000" cy="1143000"/>
          </a:xfrm>
          <a:prstGeom prst="rect">
            <a:avLst/>
          </a:prstGeom>
        </p:spPr>
      </p:pic>
      <p:pic>
        <p:nvPicPr>
          <p:cNvPr id="27" name="Picture 26" descr="A person with long hair and blue eyes&#10;&#10;Description automatically generated">
            <a:extLst>
              <a:ext uri="{FF2B5EF4-FFF2-40B4-BE49-F238E27FC236}">
                <a16:creationId xmlns:a16="http://schemas.microsoft.com/office/drawing/2014/main" id="{63929335-4B2F-796A-B7D6-8A2C2AFA56F5}"/>
              </a:ext>
            </a:extLst>
          </p:cNvPr>
          <p:cNvPicPr>
            <a:picLocks noChangeAspect="1"/>
          </p:cNvPicPr>
          <p:nvPr/>
        </p:nvPicPr>
        <p:blipFill>
          <a:blip r:embed="rId8"/>
          <a:stretch>
            <a:fillRect/>
          </a:stretch>
        </p:blipFill>
        <p:spPr>
          <a:xfrm>
            <a:off x="8433114" y="3078701"/>
            <a:ext cx="1143000" cy="1143000"/>
          </a:xfrm>
          <a:prstGeom prst="rect">
            <a:avLst/>
          </a:prstGeom>
        </p:spPr>
      </p:pic>
      <p:pic>
        <p:nvPicPr>
          <p:cNvPr id="30" name="Picture 29" descr="A person smiling with a blue circle around her face&#10;&#10;Description automatically generated">
            <a:extLst>
              <a:ext uri="{FF2B5EF4-FFF2-40B4-BE49-F238E27FC236}">
                <a16:creationId xmlns:a16="http://schemas.microsoft.com/office/drawing/2014/main" id="{158A572B-968A-9747-6769-484B4D30E010}"/>
              </a:ext>
            </a:extLst>
          </p:cNvPr>
          <p:cNvPicPr>
            <a:picLocks noChangeAspect="1"/>
          </p:cNvPicPr>
          <p:nvPr/>
        </p:nvPicPr>
        <p:blipFill>
          <a:blip r:embed="rId9"/>
          <a:stretch>
            <a:fillRect/>
          </a:stretch>
        </p:blipFill>
        <p:spPr>
          <a:xfrm>
            <a:off x="8442114" y="4680096"/>
            <a:ext cx="1134000" cy="1143000"/>
          </a:xfrm>
          <a:prstGeom prst="rect">
            <a:avLst/>
          </a:prstGeom>
        </p:spPr>
      </p:pic>
      <p:sp>
        <p:nvSpPr>
          <p:cNvPr id="39" name="Oval 38">
            <a:extLst>
              <a:ext uri="{FF2B5EF4-FFF2-40B4-BE49-F238E27FC236}">
                <a16:creationId xmlns:a16="http://schemas.microsoft.com/office/drawing/2014/main" id="{A704E818-3F90-34E4-8E5B-9EAA61826CD3}"/>
              </a:ext>
            </a:extLst>
          </p:cNvPr>
          <p:cNvSpPr/>
          <p:nvPr/>
        </p:nvSpPr>
        <p:spPr>
          <a:xfrm>
            <a:off x="1495727" y="1262872"/>
            <a:ext cx="1118479" cy="1118479"/>
          </a:xfrm>
          <a:prstGeom prst="ellipse">
            <a:avLst/>
          </a:prstGeom>
          <a:solidFill>
            <a:srgbClr val="407DC9"/>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ETL</a:t>
            </a:r>
          </a:p>
        </p:txBody>
      </p:sp>
      <p:sp>
        <p:nvSpPr>
          <p:cNvPr id="18" name="Oval 17">
            <a:extLst>
              <a:ext uri="{FF2B5EF4-FFF2-40B4-BE49-F238E27FC236}">
                <a16:creationId xmlns:a16="http://schemas.microsoft.com/office/drawing/2014/main" id="{9AB069AD-E9CC-8E26-DE0E-C6AEAF3DAA6D}"/>
              </a:ext>
            </a:extLst>
          </p:cNvPr>
          <p:cNvSpPr/>
          <p:nvPr/>
        </p:nvSpPr>
        <p:spPr>
          <a:xfrm>
            <a:off x="1495727" y="1262872"/>
            <a:ext cx="1118479" cy="1118479"/>
          </a:xfrm>
          <a:prstGeom prst="ellipse">
            <a:avLst/>
          </a:prstGeom>
          <a:solidFill>
            <a:srgbClr val="969DA2"/>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RC</a:t>
            </a:r>
          </a:p>
        </p:txBody>
      </p:sp>
      <p:sp>
        <p:nvSpPr>
          <p:cNvPr id="19" name="Oval 18">
            <a:extLst>
              <a:ext uri="{FF2B5EF4-FFF2-40B4-BE49-F238E27FC236}">
                <a16:creationId xmlns:a16="http://schemas.microsoft.com/office/drawing/2014/main" id="{DBF206F1-747B-730D-8994-350E04646000}"/>
              </a:ext>
            </a:extLst>
          </p:cNvPr>
          <p:cNvSpPr/>
          <p:nvPr/>
        </p:nvSpPr>
        <p:spPr>
          <a:xfrm>
            <a:off x="1495727" y="1262872"/>
            <a:ext cx="1118479" cy="1118479"/>
          </a:xfrm>
          <a:prstGeom prst="ellipse">
            <a:avLst/>
          </a:prstGeom>
          <a:solidFill>
            <a:srgbClr val="012654"/>
          </a:solidFill>
          <a:ln w="1905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FFFF"/>
                </a:solidFill>
                <a:effectLst/>
                <a:uLnTx/>
                <a:uFillTx/>
                <a:latin typeface="Calibri" panose="020F0502020204030204"/>
                <a:ea typeface="Roboto Black" panose="02000000000000000000" pitchFamily="2" charset="0"/>
                <a:cs typeface="+mn-cs"/>
              </a:rPr>
              <a:t>RD</a:t>
            </a:r>
          </a:p>
        </p:txBody>
      </p:sp>
      <p:sp>
        <p:nvSpPr>
          <p:cNvPr id="2" name="Rounded Rectangle 1">
            <a:extLst>
              <a:ext uri="{FF2B5EF4-FFF2-40B4-BE49-F238E27FC236}">
                <a16:creationId xmlns:a16="http://schemas.microsoft.com/office/drawing/2014/main" id="{BD3B3D6B-2F2F-97B6-E63F-F9718C4BB18E}"/>
              </a:ext>
            </a:extLst>
          </p:cNvPr>
          <p:cNvSpPr/>
          <p:nvPr/>
        </p:nvSpPr>
        <p:spPr>
          <a:xfrm>
            <a:off x="3581266" y="1809007"/>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0" name="Rounded Rectangle 19">
            <a:extLst>
              <a:ext uri="{FF2B5EF4-FFF2-40B4-BE49-F238E27FC236}">
                <a16:creationId xmlns:a16="http://schemas.microsoft.com/office/drawing/2014/main" id="{D15D0391-211D-090C-D2D7-BB950AC6A980}"/>
              </a:ext>
            </a:extLst>
          </p:cNvPr>
          <p:cNvSpPr/>
          <p:nvPr/>
        </p:nvSpPr>
        <p:spPr>
          <a:xfrm>
            <a:off x="3581266" y="3125849"/>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1" name="Rounded Rectangle 20">
            <a:extLst>
              <a:ext uri="{FF2B5EF4-FFF2-40B4-BE49-F238E27FC236}">
                <a16:creationId xmlns:a16="http://schemas.microsoft.com/office/drawing/2014/main" id="{E1D943FD-B3E1-3F19-F8E7-FFC7CD7A20C7}"/>
              </a:ext>
            </a:extLst>
          </p:cNvPr>
          <p:cNvSpPr/>
          <p:nvPr/>
        </p:nvSpPr>
        <p:spPr>
          <a:xfrm>
            <a:off x="3581266" y="2467428"/>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2" name="Rounded Rectangle 21">
            <a:extLst>
              <a:ext uri="{FF2B5EF4-FFF2-40B4-BE49-F238E27FC236}">
                <a16:creationId xmlns:a16="http://schemas.microsoft.com/office/drawing/2014/main" id="{9EC7B7BD-F1C9-39C8-E844-283F1DEFB45E}"/>
              </a:ext>
            </a:extLst>
          </p:cNvPr>
          <p:cNvSpPr/>
          <p:nvPr/>
        </p:nvSpPr>
        <p:spPr>
          <a:xfrm>
            <a:off x="3581266" y="3784270"/>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3" name="Rounded Rectangle 22">
            <a:extLst>
              <a:ext uri="{FF2B5EF4-FFF2-40B4-BE49-F238E27FC236}">
                <a16:creationId xmlns:a16="http://schemas.microsoft.com/office/drawing/2014/main" id="{70086BE7-FB77-0D6E-D98D-133BD17D4DDC}"/>
              </a:ext>
            </a:extLst>
          </p:cNvPr>
          <p:cNvSpPr/>
          <p:nvPr/>
        </p:nvSpPr>
        <p:spPr>
          <a:xfrm>
            <a:off x="3581266" y="5101112"/>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6" name="Rounded Rectangle 25">
            <a:extLst>
              <a:ext uri="{FF2B5EF4-FFF2-40B4-BE49-F238E27FC236}">
                <a16:creationId xmlns:a16="http://schemas.microsoft.com/office/drawing/2014/main" id="{2248A182-90EB-799D-47AD-565D0FB09A43}"/>
              </a:ext>
            </a:extLst>
          </p:cNvPr>
          <p:cNvSpPr/>
          <p:nvPr/>
        </p:nvSpPr>
        <p:spPr>
          <a:xfrm>
            <a:off x="3581266" y="4442691"/>
            <a:ext cx="1258957" cy="390285"/>
          </a:xfrm>
          <a:prstGeom prst="roundRect">
            <a:avLst/>
          </a:prstGeom>
          <a:solidFill>
            <a:srgbClr val="969DA2"/>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$150</a:t>
            </a:r>
          </a:p>
        </p:txBody>
      </p:sp>
      <p:sp>
        <p:nvSpPr>
          <p:cNvPr id="28" name="Rounded Rectangle 27">
            <a:extLst>
              <a:ext uri="{FF2B5EF4-FFF2-40B4-BE49-F238E27FC236}">
                <a16:creationId xmlns:a16="http://schemas.microsoft.com/office/drawing/2014/main" id="{9F7873F8-B2D8-04A5-5C49-44E878B0EFFA}"/>
              </a:ext>
            </a:extLst>
          </p:cNvPr>
          <p:cNvSpPr/>
          <p:nvPr/>
        </p:nvSpPr>
        <p:spPr>
          <a:xfrm>
            <a:off x="3581266" y="1809007"/>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sp>
        <p:nvSpPr>
          <p:cNvPr id="31" name="Rounded Rectangle 30">
            <a:extLst>
              <a:ext uri="{FF2B5EF4-FFF2-40B4-BE49-F238E27FC236}">
                <a16:creationId xmlns:a16="http://schemas.microsoft.com/office/drawing/2014/main" id="{ADEA2C51-46F8-DD42-C2FF-CD6B6EF3ADF0}"/>
              </a:ext>
            </a:extLst>
          </p:cNvPr>
          <p:cNvSpPr/>
          <p:nvPr/>
        </p:nvSpPr>
        <p:spPr>
          <a:xfrm>
            <a:off x="3581266" y="3125849"/>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sp>
        <p:nvSpPr>
          <p:cNvPr id="32" name="Rounded Rectangle 31">
            <a:extLst>
              <a:ext uri="{FF2B5EF4-FFF2-40B4-BE49-F238E27FC236}">
                <a16:creationId xmlns:a16="http://schemas.microsoft.com/office/drawing/2014/main" id="{07AF121C-97F6-050A-5193-CEBC7C20BC44}"/>
              </a:ext>
            </a:extLst>
          </p:cNvPr>
          <p:cNvSpPr/>
          <p:nvPr/>
        </p:nvSpPr>
        <p:spPr>
          <a:xfrm>
            <a:off x="3581266" y="2467428"/>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sp>
        <p:nvSpPr>
          <p:cNvPr id="41" name="Rounded Rectangle 40">
            <a:extLst>
              <a:ext uri="{FF2B5EF4-FFF2-40B4-BE49-F238E27FC236}">
                <a16:creationId xmlns:a16="http://schemas.microsoft.com/office/drawing/2014/main" id="{10035821-BF79-D571-33BB-D82FEA849DAC}"/>
              </a:ext>
            </a:extLst>
          </p:cNvPr>
          <p:cNvSpPr/>
          <p:nvPr/>
        </p:nvSpPr>
        <p:spPr>
          <a:xfrm>
            <a:off x="3581266" y="3784270"/>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sp>
        <p:nvSpPr>
          <p:cNvPr id="42" name="Rounded Rectangle 41">
            <a:extLst>
              <a:ext uri="{FF2B5EF4-FFF2-40B4-BE49-F238E27FC236}">
                <a16:creationId xmlns:a16="http://schemas.microsoft.com/office/drawing/2014/main" id="{D35BA289-2F51-3D3D-C6C3-97BC509733A0}"/>
              </a:ext>
            </a:extLst>
          </p:cNvPr>
          <p:cNvSpPr/>
          <p:nvPr/>
        </p:nvSpPr>
        <p:spPr>
          <a:xfrm>
            <a:off x="3581266" y="5101112"/>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sp>
        <p:nvSpPr>
          <p:cNvPr id="43" name="Rounded Rectangle 42">
            <a:extLst>
              <a:ext uri="{FF2B5EF4-FFF2-40B4-BE49-F238E27FC236}">
                <a16:creationId xmlns:a16="http://schemas.microsoft.com/office/drawing/2014/main" id="{8B14DE57-6616-EE65-7D3E-3950BC87441D}"/>
              </a:ext>
            </a:extLst>
          </p:cNvPr>
          <p:cNvSpPr/>
          <p:nvPr/>
        </p:nvSpPr>
        <p:spPr>
          <a:xfrm>
            <a:off x="3581266" y="4442691"/>
            <a:ext cx="1258957" cy="390285"/>
          </a:xfrm>
          <a:prstGeom prst="roundRect">
            <a:avLst/>
          </a:prstGeom>
          <a:solidFill>
            <a:srgbClr val="012654"/>
          </a:solidFill>
          <a:ln w="381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$250</a:t>
            </a:r>
          </a:p>
        </p:txBody>
      </p:sp>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3115" y="804170"/>
            <a:ext cx="1785578" cy="5431851"/>
          </a:xfrm>
          <a:prstGeom prst="rect">
            <a:avLst/>
          </a:prstGeom>
          <a:ln>
            <a:noFill/>
          </a:ln>
          <a:effectLst>
            <a:outerShdw blurRad="292100" dist="139700" dir="2700000" algn="tl" rotWithShape="0">
              <a:srgbClr val="333333">
                <a:alpha val="65000"/>
              </a:srgbClr>
            </a:outerShdw>
          </a:effectLst>
        </p:spPr>
      </p:pic>
      <p:pic>
        <p:nvPicPr>
          <p:cNvPr id="17" name="Picture 16" descr="A black background with white text&#10;&#10;Description automatically generated">
            <a:extLst>
              <a:ext uri="{FF2B5EF4-FFF2-40B4-BE49-F238E27FC236}">
                <a16:creationId xmlns:a16="http://schemas.microsoft.com/office/drawing/2014/main" id="{918871AA-BFFF-47BB-4D32-F58F70B712BB}"/>
              </a:ext>
            </a:extLst>
          </p:cNvPr>
          <p:cNvPicPr>
            <a:picLocks noChangeAspect="1"/>
          </p:cNvPicPr>
          <p:nvPr/>
        </p:nvPicPr>
        <p:blipFill rotWithShape="1">
          <a:blip r:embed="rId11"/>
          <a:srcRect l="20804" t="42801" r="21242" b="42481"/>
          <a:stretch/>
        </p:blipFill>
        <p:spPr>
          <a:xfrm>
            <a:off x="10284385" y="6438550"/>
            <a:ext cx="1720850" cy="245835"/>
          </a:xfrm>
          <a:prstGeom prst="rect">
            <a:avLst/>
          </a:prstGeom>
        </p:spPr>
      </p:pic>
      <p:pic>
        <p:nvPicPr>
          <p:cNvPr id="7" name="Picture 6" descr="A close up of a logo&#10;&#10;Description automatically generated">
            <a:extLst>
              <a:ext uri="{FF2B5EF4-FFF2-40B4-BE49-F238E27FC236}">
                <a16:creationId xmlns:a16="http://schemas.microsoft.com/office/drawing/2014/main" id="{98025C7D-1CF4-D0B4-3C1E-8D7D7507F575}"/>
              </a:ext>
            </a:extLst>
          </p:cNvPr>
          <p:cNvPicPr>
            <a:picLocks noChangeAspect="1"/>
          </p:cNvPicPr>
          <p:nvPr/>
        </p:nvPicPr>
        <p:blipFill>
          <a:blip r:embed="rId12"/>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C48320CA-F7A2-CA67-234A-1F0193B490D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10426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65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par>
                          <p:cTn id="53" fill="hold">
                            <p:stCondLst>
                              <p:cond delay="7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500"/>
                                        <p:tgtEl>
                                          <p:spTgt spid="34"/>
                                        </p:tgtEl>
                                      </p:cBhvr>
                                    </p:animEffect>
                                  </p:childTnLst>
                                </p:cTn>
                              </p:par>
                            </p:childTnLst>
                          </p:cTn>
                        </p:par>
                        <p:par>
                          <p:cTn id="57" fill="hold">
                            <p:stCondLst>
                              <p:cond delay="7500"/>
                            </p:stCondLst>
                            <p:childTnLst>
                              <p:par>
                                <p:cTn id="58" presetID="10" presetClass="entr" presetSubtype="0"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8000"/>
                            </p:stCondLst>
                            <p:childTnLst>
                              <p:par>
                                <p:cTn id="62" presetID="2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par>
                          <p:cTn id="65" fill="hold">
                            <p:stCondLst>
                              <p:cond delay="8500"/>
                            </p:stCondLst>
                            <p:childTnLst>
                              <p:par>
                                <p:cTn id="66" presetID="22" presetClass="entr" presetSubtype="8"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par>
                          <p:cTn id="69" fill="hold">
                            <p:stCondLst>
                              <p:cond delay="900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par>
                          <p:cTn id="73" fill="hold">
                            <p:stCondLst>
                              <p:cond delay="9500"/>
                            </p:stCondLst>
                            <p:childTnLst>
                              <p:par>
                                <p:cTn id="74" presetID="22" presetClass="entr" presetSubtype="8"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par>
                          <p:cTn id="77" fill="hold">
                            <p:stCondLst>
                              <p:cond delay="10000"/>
                            </p:stCondLst>
                            <p:childTnLst>
                              <p:par>
                                <p:cTn id="78" presetID="22" presetClass="entr" presetSubtype="8"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par>
                          <p:cTn id="100" fill="hold">
                            <p:stCondLst>
                              <p:cond delay="2000"/>
                            </p:stCondLst>
                            <p:childTnLst>
                              <p:par>
                                <p:cTn id="101" presetID="22" presetClass="entr" presetSubtype="8"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wipe(left)">
                                      <p:cBhvr>
                                        <p:cTn id="107" dur="500"/>
                                        <p:tgtEl>
                                          <p:spTgt spid="21"/>
                                        </p:tgtEl>
                                      </p:cBhvr>
                                    </p:animEffect>
                                  </p:childTnLst>
                                </p:cTn>
                              </p:par>
                            </p:childTnLst>
                          </p:cTn>
                        </p:par>
                        <p:par>
                          <p:cTn id="108" fill="hold">
                            <p:stCondLst>
                              <p:cond delay="3000"/>
                            </p:stCondLst>
                            <p:childTnLst>
                              <p:par>
                                <p:cTn id="109" presetID="22" presetClass="entr" presetSubtype="8" fill="hold" grpId="0" nodeType="after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18"/>
                                        </p:tgtEl>
                                        <p:attrNameLst>
                                          <p:attrName>style.visibility</p:attrName>
                                        </p:attrNameLst>
                                      </p:cBhvr>
                                      <p:to>
                                        <p:strVal val="hidden"/>
                                      </p:to>
                                    </p:set>
                                  </p:childTnLst>
                                </p:cTn>
                              </p:par>
                            </p:childTnLst>
                          </p:cTn>
                        </p:par>
                        <p:par>
                          <p:cTn id="116" fill="hold">
                            <p:stCondLst>
                              <p:cond delay="0"/>
                            </p:stCondLst>
                            <p:childTnLst>
                              <p:par>
                                <p:cTn id="117" presetID="10" presetClass="entr" presetSubtype="0"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wipe(left)">
                                      <p:cBhvr>
                                        <p:cTn id="123" dur="500"/>
                                        <p:tgtEl>
                                          <p:spTgt spid="42"/>
                                        </p:tgtEl>
                                      </p:cBhvr>
                                    </p:animEffect>
                                  </p:childTnLst>
                                </p:cTn>
                              </p:par>
                            </p:childTnLst>
                          </p:cTn>
                        </p:par>
                        <p:par>
                          <p:cTn id="124" fill="hold">
                            <p:stCondLst>
                              <p:cond delay="1000"/>
                            </p:stCondLst>
                            <p:childTnLst>
                              <p:par>
                                <p:cTn id="125" presetID="22" presetClass="entr" presetSubtype="8" fill="hold" grpId="0" nodeType="after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wipe(left)">
                                      <p:cBhvr>
                                        <p:cTn id="127" dur="500"/>
                                        <p:tgtEl>
                                          <p:spTgt spid="43"/>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wipe(left)">
                                      <p:cBhvr>
                                        <p:cTn id="131" dur="500"/>
                                        <p:tgtEl>
                                          <p:spTgt spid="41"/>
                                        </p:tgtEl>
                                      </p:cBhvr>
                                    </p:animEffect>
                                  </p:childTnLst>
                                </p:cTn>
                              </p:par>
                            </p:childTnLst>
                          </p:cTn>
                        </p:par>
                        <p:par>
                          <p:cTn id="132" fill="hold">
                            <p:stCondLst>
                              <p:cond delay="2000"/>
                            </p:stCondLst>
                            <p:childTnLst>
                              <p:par>
                                <p:cTn id="133" presetID="22" presetClass="entr" presetSubtype="8"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wipe(left)">
                                      <p:cBhvr>
                                        <p:cTn id="135" dur="500"/>
                                        <p:tgtEl>
                                          <p:spTgt spid="31"/>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wipe(left)">
                                      <p:cBhvr>
                                        <p:cTn id="139" dur="500"/>
                                        <p:tgtEl>
                                          <p:spTgt spid="32"/>
                                        </p:tgtEl>
                                      </p:cBhvr>
                                    </p:animEffect>
                                  </p:childTnLst>
                                </p:cTn>
                              </p:par>
                            </p:childTnLst>
                          </p:cTn>
                        </p:par>
                        <p:par>
                          <p:cTn id="140" fill="hold">
                            <p:stCondLst>
                              <p:cond delay="3000"/>
                            </p:stCondLst>
                            <p:childTnLst>
                              <p:par>
                                <p:cTn id="141" presetID="22" presetClass="entr" presetSubtype="8"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left)">
                                      <p:cBhvr>
                                        <p:cTn id="1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P spid="15" grpId="0" animBg="1"/>
      <p:bldP spid="11" grpId="0"/>
      <p:bldP spid="33" grpId="0" animBg="1"/>
      <p:bldP spid="34" grpId="0" animBg="1"/>
      <p:bldP spid="35" grpId="0" animBg="1"/>
      <p:bldP spid="36" grpId="0" animBg="1"/>
      <p:bldP spid="37" grpId="0" animBg="1"/>
      <p:bldP spid="38" grpId="0" animBg="1"/>
      <p:bldP spid="39" grpId="0" animBg="1"/>
      <p:bldP spid="18" grpId="0" animBg="1"/>
      <p:bldP spid="18" grpId="1" animBg="1"/>
      <p:bldP spid="19" grpId="0" animBg="1"/>
      <p:bldP spid="2" grpId="0" animBg="1"/>
      <p:bldP spid="20" grpId="0" animBg="1"/>
      <p:bldP spid="21" grpId="0" animBg="1"/>
      <p:bldP spid="22" grpId="0" animBg="1"/>
      <p:bldP spid="23" grpId="0" animBg="1"/>
      <p:bldP spid="26" grpId="0" animBg="1"/>
      <p:bldP spid="28" grpId="0" animBg="1"/>
      <p:bldP spid="31" grpId="0" animBg="1"/>
      <p:bldP spid="32" grpId="0" animBg="1"/>
      <p:bldP spid="41"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 name="Picture 24" descr="A group of people standing together&#10;&#10;Description automatically generated">
            <a:extLst>
              <a:ext uri="{FF2B5EF4-FFF2-40B4-BE49-F238E27FC236}">
                <a16:creationId xmlns:a16="http://schemas.microsoft.com/office/drawing/2014/main" id="{D6DB6526-D35B-994E-2022-1ADA7E161C58}"/>
              </a:ext>
            </a:extLst>
          </p:cNvPr>
          <p:cNvPicPr>
            <a:picLocks noChangeAspect="1"/>
          </p:cNvPicPr>
          <p:nvPr/>
        </p:nvPicPr>
        <p:blipFill rotWithShape="1">
          <a:blip r:embed="rId3">
            <a:clrChange>
              <a:clrFrom>
                <a:srgbClr val="FFFFFF"/>
              </a:clrFrom>
              <a:clrTo>
                <a:srgbClr val="FFFFFF">
                  <a:alpha val="0"/>
                </a:srgbClr>
              </a:clrTo>
            </a:clrChange>
          </a:blip>
          <a:srcRect l="4307" r="1"/>
          <a:stretch/>
        </p:blipFill>
        <p:spPr>
          <a:xfrm>
            <a:off x="0" y="4897743"/>
            <a:ext cx="5479033" cy="1960257"/>
          </a:xfrm>
          <a:prstGeom prst="rect">
            <a:avLst/>
          </a:prstGeom>
        </p:spPr>
      </p:pic>
      <p:sp>
        <p:nvSpPr>
          <p:cNvPr id="23" name="Oval 22">
            <a:extLst>
              <a:ext uri="{FF2B5EF4-FFF2-40B4-BE49-F238E27FC236}">
                <a16:creationId xmlns:a16="http://schemas.microsoft.com/office/drawing/2014/main" id="{AD121447-3628-B40D-66FB-E93149EECB32}"/>
              </a:ext>
            </a:extLst>
          </p:cNvPr>
          <p:cNvSpPr/>
          <p:nvPr/>
        </p:nvSpPr>
        <p:spPr>
          <a:xfrm>
            <a:off x="6375506" y="1276558"/>
            <a:ext cx="4013860" cy="4013860"/>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321755" y="2342556"/>
            <a:ext cx="476187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6600" b="1" u="none" strike="noStrike" kern="0" cap="none" spc="0" normalizeH="0" baseline="0" noProof="0" dirty="0">
                <a:ln>
                  <a:noFill/>
                </a:ln>
                <a:solidFill>
                  <a:srgbClr val="0D2D52"/>
                </a:solidFill>
                <a:uLnTx/>
                <a:uFillTx/>
                <a:latin typeface="Calibri" panose="020F0502020204030204" pitchFamily="34" charset="0"/>
                <a:ea typeface="Helvetica Neue"/>
                <a:cs typeface="Calibri" panose="020F0502020204030204" pitchFamily="34" charset="0"/>
                <a:sym typeface="Helvetica Neue"/>
              </a:rPr>
              <a:t>ACQUIRE CUSTOMERS</a:t>
            </a:r>
            <a:endParaRPr kumimoji="0" lang="en-US" sz="3600" b="1" u="none" strike="noStrike" kern="0" cap="none" spc="0" normalizeH="0" baseline="0" noProof="0" dirty="0">
              <a:ln>
                <a:noFill/>
              </a:ln>
              <a:solidFill>
                <a:srgbClr val="0D2D52"/>
              </a:solidFill>
              <a:uLnTx/>
              <a:uFillTx/>
              <a:latin typeface="Calibri" panose="020F0502020204030204" pitchFamily="34" charset="0"/>
              <a:ea typeface="Arial"/>
              <a:cs typeface="Calibri" panose="020F0502020204030204" pitchFamily="34" charset="0"/>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BFBD4D77-F6B6-EF3B-09EB-4C981004B08B}"/>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629A6E0F-D7E6-AA89-B10F-D1AF81D8B1DF}"/>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F56A914F-124C-7F47-A903-246CC45214EF}"/>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effectLst>
                  <a:outerShdw blurRad="50800" dist="38100" dir="2700000" algn="tl" rotWithShape="0">
                    <a:prstClr val="black">
                      <a:alpha val="40000"/>
                    </a:prstClr>
                  </a:outerShdw>
                </a:effectLst>
                <a:latin typeface="Calibri" panose="020F0502020204030204"/>
              </a:rPr>
              <a:t>TheSVPSystem.com</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ndParaRPr>
          </a:p>
        </p:txBody>
      </p:sp>
      <p:pic>
        <p:nvPicPr>
          <p:cNvPr id="3" name="Picture 2" descr="A person in a white shirt&#10;&#10;Description automatically generated with medium confidence">
            <a:extLst>
              <a:ext uri="{FF2B5EF4-FFF2-40B4-BE49-F238E27FC236}">
                <a16:creationId xmlns:a16="http://schemas.microsoft.com/office/drawing/2014/main" id="{A0DD9664-3775-33CD-964B-F6746F0E5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527" y="1855002"/>
            <a:ext cx="924311" cy="2811818"/>
          </a:xfrm>
          <a:prstGeom prst="rect">
            <a:avLst/>
          </a:prstGeom>
          <a:ln>
            <a:noFill/>
          </a:ln>
          <a:effectLst>
            <a:outerShdw blurRad="292100" dist="139700" dir="2700000" algn="tl" rotWithShape="0">
              <a:srgbClr val="333333">
                <a:alpha val="65000"/>
              </a:srgbClr>
            </a:outerShdw>
          </a:effectLst>
        </p:spPr>
      </p:pic>
      <p:pic>
        <p:nvPicPr>
          <p:cNvPr id="10" name="Google Shape;86;p3">
            <a:extLst>
              <a:ext uri="{FF2B5EF4-FFF2-40B4-BE49-F238E27FC236}">
                <a16:creationId xmlns:a16="http://schemas.microsoft.com/office/drawing/2014/main" id="{560EF32A-6ACC-A0F4-E857-64F24F14EA75}"/>
              </a:ext>
            </a:extLst>
          </p:cNvPr>
          <p:cNvPicPr preferRelativeResize="0"/>
          <p:nvPr/>
        </p:nvPicPr>
        <p:blipFill rotWithShape="1">
          <a:blip r:embed="rId8">
            <a:alphaModFix/>
          </a:blip>
          <a:srcRect r="94547" b="27930"/>
          <a:stretch/>
        </p:blipFill>
        <p:spPr>
          <a:xfrm>
            <a:off x="7921198" y="715973"/>
            <a:ext cx="927544" cy="1158942"/>
          </a:xfrm>
          <a:prstGeom prst="rect">
            <a:avLst/>
          </a:prstGeom>
          <a:noFill/>
          <a:ln>
            <a:noFill/>
          </a:ln>
        </p:spPr>
      </p:pic>
      <p:pic>
        <p:nvPicPr>
          <p:cNvPr id="11" name="Google Shape;86;p3">
            <a:extLst>
              <a:ext uri="{FF2B5EF4-FFF2-40B4-BE49-F238E27FC236}">
                <a16:creationId xmlns:a16="http://schemas.microsoft.com/office/drawing/2014/main" id="{FD37C634-DBC7-574F-0204-FE7B033C9EC6}"/>
              </a:ext>
            </a:extLst>
          </p:cNvPr>
          <p:cNvPicPr preferRelativeResize="0"/>
          <p:nvPr/>
        </p:nvPicPr>
        <p:blipFill rotWithShape="1">
          <a:blip r:embed="rId8">
            <a:alphaModFix/>
          </a:blip>
          <a:srcRect l="8688" r="83493" b="14404"/>
          <a:stretch/>
        </p:blipFill>
        <p:spPr>
          <a:xfrm>
            <a:off x="9115512" y="1237688"/>
            <a:ext cx="1294947" cy="1376440"/>
          </a:xfrm>
          <a:prstGeom prst="rect">
            <a:avLst/>
          </a:prstGeom>
          <a:noFill/>
          <a:ln>
            <a:noFill/>
          </a:ln>
        </p:spPr>
      </p:pic>
      <p:pic>
        <p:nvPicPr>
          <p:cNvPr id="12" name="Google Shape;86;p3">
            <a:extLst>
              <a:ext uri="{FF2B5EF4-FFF2-40B4-BE49-F238E27FC236}">
                <a16:creationId xmlns:a16="http://schemas.microsoft.com/office/drawing/2014/main" id="{8BCEAFAC-3598-45B5-D5A4-F339DC08C507}"/>
              </a:ext>
            </a:extLst>
          </p:cNvPr>
          <p:cNvPicPr preferRelativeResize="0"/>
          <p:nvPr/>
        </p:nvPicPr>
        <p:blipFill rotWithShape="1">
          <a:blip r:embed="rId8">
            <a:alphaModFix/>
          </a:blip>
          <a:srcRect l="83325" r="12397" b="27930"/>
          <a:stretch/>
        </p:blipFill>
        <p:spPr>
          <a:xfrm>
            <a:off x="5999387" y="2024434"/>
            <a:ext cx="727622" cy="1158943"/>
          </a:xfrm>
          <a:prstGeom prst="rect">
            <a:avLst/>
          </a:prstGeom>
          <a:noFill/>
          <a:ln>
            <a:noFill/>
          </a:ln>
        </p:spPr>
      </p:pic>
      <p:pic>
        <p:nvPicPr>
          <p:cNvPr id="13" name="Google Shape;86;p3">
            <a:extLst>
              <a:ext uri="{FF2B5EF4-FFF2-40B4-BE49-F238E27FC236}">
                <a16:creationId xmlns:a16="http://schemas.microsoft.com/office/drawing/2014/main" id="{B531409B-2F2F-3F65-DD6B-0588D0FA1DB7}"/>
              </a:ext>
            </a:extLst>
          </p:cNvPr>
          <p:cNvPicPr preferRelativeResize="0"/>
          <p:nvPr/>
        </p:nvPicPr>
        <p:blipFill rotWithShape="1">
          <a:blip r:embed="rId8">
            <a:alphaModFix/>
          </a:blip>
          <a:srcRect l="71878" r="21639" b="14404"/>
          <a:stretch/>
        </p:blipFill>
        <p:spPr>
          <a:xfrm>
            <a:off x="5862071" y="3139829"/>
            <a:ext cx="1102839" cy="1376440"/>
          </a:xfrm>
          <a:prstGeom prst="rect">
            <a:avLst/>
          </a:prstGeom>
          <a:noFill/>
          <a:ln>
            <a:noFill/>
          </a:ln>
        </p:spPr>
      </p:pic>
      <p:pic>
        <p:nvPicPr>
          <p:cNvPr id="14" name="Google Shape;86;p3">
            <a:extLst>
              <a:ext uri="{FF2B5EF4-FFF2-40B4-BE49-F238E27FC236}">
                <a16:creationId xmlns:a16="http://schemas.microsoft.com/office/drawing/2014/main" id="{97729B3C-8BBC-9DA9-7D28-F795F7029C4D}"/>
              </a:ext>
            </a:extLst>
          </p:cNvPr>
          <p:cNvPicPr preferRelativeResize="0"/>
          <p:nvPr/>
        </p:nvPicPr>
        <p:blipFill rotWithShape="1">
          <a:blip r:embed="rId8">
            <a:alphaModFix/>
          </a:blip>
          <a:srcRect l="60539" r="32216" b="14404"/>
          <a:stretch/>
        </p:blipFill>
        <p:spPr>
          <a:xfrm>
            <a:off x="6713223" y="4352149"/>
            <a:ext cx="1232486" cy="1376440"/>
          </a:xfrm>
          <a:prstGeom prst="rect">
            <a:avLst/>
          </a:prstGeom>
          <a:noFill/>
          <a:ln>
            <a:noFill/>
          </a:ln>
        </p:spPr>
      </p:pic>
      <p:pic>
        <p:nvPicPr>
          <p:cNvPr id="15" name="Google Shape;86;p3">
            <a:extLst>
              <a:ext uri="{FF2B5EF4-FFF2-40B4-BE49-F238E27FC236}">
                <a16:creationId xmlns:a16="http://schemas.microsoft.com/office/drawing/2014/main" id="{B6A4C4B6-3EB8-4A5C-CB57-FE2EB058E11D}"/>
              </a:ext>
            </a:extLst>
          </p:cNvPr>
          <p:cNvPicPr preferRelativeResize="0"/>
          <p:nvPr/>
        </p:nvPicPr>
        <p:blipFill rotWithShape="1">
          <a:blip r:embed="rId8">
            <a:alphaModFix/>
          </a:blip>
          <a:srcRect l="40737" r="54739" b="27930"/>
          <a:stretch/>
        </p:blipFill>
        <p:spPr>
          <a:xfrm>
            <a:off x="9546326" y="3921906"/>
            <a:ext cx="769608" cy="1158943"/>
          </a:xfrm>
          <a:prstGeom prst="rect">
            <a:avLst/>
          </a:prstGeom>
          <a:noFill/>
          <a:ln>
            <a:noFill/>
          </a:ln>
        </p:spPr>
      </p:pic>
      <p:pic>
        <p:nvPicPr>
          <p:cNvPr id="16" name="Google Shape;86;p3">
            <a:extLst>
              <a:ext uri="{FF2B5EF4-FFF2-40B4-BE49-F238E27FC236}">
                <a16:creationId xmlns:a16="http://schemas.microsoft.com/office/drawing/2014/main" id="{F29EF850-B7C8-9781-FC4E-BF639ABD584F}"/>
              </a:ext>
            </a:extLst>
          </p:cNvPr>
          <p:cNvPicPr preferRelativeResize="0"/>
          <p:nvPr/>
        </p:nvPicPr>
        <p:blipFill rotWithShape="1">
          <a:blip r:embed="rId8">
            <a:alphaModFix/>
          </a:blip>
          <a:srcRect l="91902" b="14404"/>
          <a:stretch/>
        </p:blipFill>
        <p:spPr>
          <a:xfrm>
            <a:off x="6562944" y="1005042"/>
            <a:ext cx="1377551" cy="1376440"/>
          </a:xfrm>
          <a:prstGeom prst="rect">
            <a:avLst/>
          </a:prstGeom>
          <a:noFill/>
          <a:ln>
            <a:noFill/>
          </a:ln>
        </p:spPr>
      </p:pic>
      <p:grpSp>
        <p:nvGrpSpPr>
          <p:cNvPr id="17" name="Group 16">
            <a:extLst>
              <a:ext uri="{FF2B5EF4-FFF2-40B4-BE49-F238E27FC236}">
                <a16:creationId xmlns:a16="http://schemas.microsoft.com/office/drawing/2014/main" id="{0D6A56CE-27A0-0F5A-6422-259BD0FC28FF}"/>
              </a:ext>
            </a:extLst>
          </p:cNvPr>
          <p:cNvGrpSpPr/>
          <p:nvPr/>
        </p:nvGrpSpPr>
        <p:grpSpPr>
          <a:xfrm>
            <a:off x="8293263" y="4647298"/>
            <a:ext cx="1194701" cy="1138584"/>
            <a:chOff x="12071350" y="794286"/>
            <a:chExt cx="1518504" cy="1447177"/>
          </a:xfrm>
        </p:grpSpPr>
        <p:pic>
          <p:nvPicPr>
            <p:cNvPr id="18" name="Google Shape;86;p3">
              <a:extLst>
                <a:ext uri="{FF2B5EF4-FFF2-40B4-BE49-F238E27FC236}">
                  <a16:creationId xmlns:a16="http://schemas.microsoft.com/office/drawing/2014/main" id="{375A0569-CC45-2AAC-7CB5-73D8274F7A3A}"/>
                </a:ext>
              </a:extLst>
            </p:cNvPr>
            <p:cNvPicPr preferRelativeResize="0"/>
            <p:nvPr/>
          </p:nvPicPr>
          <p:blipFill rotWithShape="1">
            <a:blip r:embed="rId8">
              <a:alphaModFix/>
            </a:blip>
            <a:srcRect l="49385" t="53744" r="43591" b="27930"/>
            <a:stretch/>
          </p:blipFill>
          <p:spPr>
            <a:xfrm>
              <a:off x="12071350" y="1866901"/>
              <a:ext cx="1518504" cy="374562"/>
            </a:xfrm>
            <a:prstGeom prst="rect">
              <a:avLst/>
            </a:prstGeom>
            <a:noFill/>
            <a:ln>
              <a:noFill/>
            </a:ln>
          </p:spPr>
        </p:pic>
        <p:pic>
          <p:nvPicPr>
            <p:cNvPr id="19" name="Google Shape;86;p3">
              <a:extLst>
                <a:ext uri="{FF2B5EF4-FFF2-40B4-BE49-F238E27FC236}">
                  <a16:creationId xmlns:a16="http://schemas.microsoft.com/office/drawing/2014/main" id="{216F48D8-C32E-F740-9250-B6DE36D13367}"/>
                </a:ext>
              </a:extLst>
            </p:cNvPr>
            <p:cNvPicPr preferRelativeResize="0">
              <a:picLocks noChangeAspect="1"/>
            </p:cNvPicPr>
            <p:nvPr/>
          </p:nvPicPr>
          <p:blipFill rotWithShape="1">
            <a:blip r:embed="rId8">
              <a:alphaModFix/>
            </a:blip>
            <a:srcRect l="50159" r="44114" b="54284"/>
            <a:stretch/>
          </p:blipFill>
          <p:spPr>
            <a:xfrm>
              <a:off x="12123193" y="794286"/>
              <a:ext cx="1320442" cy="996414"/>
            </a:xfrm>
            <a:prstGeom prst="rect">
              <a:avLst/>
            </a:prstGeom>
            <a:noFill/>
            <a:ln>
              <a:noFill/>
            </a:ln>
          </p:spPr>
        </p:pic>
      </p:grpSp>
      <p:grpSp>
        <p:nvGrpSpPr>
          <p:cNvPr id="20" name="Group 19">
            <a:extLst>
              <a:ext uri="{FF2B5EF4-FFF2-40B4-BE49-F238E27FC236}">
                <a16:creationId xmlns:a16="http://schemas.microsoft.com/office/drawing/2014/main" id="{2BBCB8F6-BCF9-F614-A1D8-75A4325AD9F5}"/>
              </a:ext>
            </a:extLst>
          </p:cNvPr>
          <p:cNvGrpSpPr/>
          <p:nvPr/>
        </p:nvGrpSpPr>
        <p:grpSpPr>
          <a:xfrm>
            <a:off x="9811138" y="2692472"/>
            <a:ext cx="1015114" cy="939544"/>
            <a:chOff x="9377103" y="1041399"/>
            <a:chExt cx="1290243" cy="1194192"/>
          </a:xfrm>
        </p:grpSpPr>
        <p:pic>
          <p:nvPicPr>
            <p:cNvPr id="21" name="Google Shape;86;p3">
              <a:extLst>
                <a:ext uri="{FF2B5EF4-FFF2-40B4-BE49-F238E27FC236}">
                  <a16:creationId xmlns:a16="http://schemas.microsoft.com/office/drawing/2014/main" id="{36430B28-46B2-637F-621A-EAE45B8D99F9}"/>
                </a:ext>
              </a:extLst>
            </p:cNvPr>
            <p:cNvPicPr preferRelativeResize="0"/>
            <p:nvPr/>
          </p:nvPicPr>
          <p:blipFill rotWithShape="1">
            <a:blip r:embed="rId8">
              <a:alphaModFix/>
            </a:blip>
            <a:srcRect l="29925" t="54032" r="64108" b="27930"/>
            <a:stretch/>
          </p:blipFill>
          <p:spPr>
            <a:xfrm>
              <a:off x="9377103" y="1866901"/>
              <a:ext cx="1290243" cy="368690"/>
            </a:xfrm>
            <a:prstGeom prst="rect">
              <a:avLst/>
            </a:prstGeom>
            <a:noFill/>
            <a:ln>
              <a:noFill/>
            </a:ln>
          </p:spPr>
        </p:pic>
        <p:pic>
          <p:nvPicPr>
            <p:cNvPr id="22" name="Google Shape;86;p3">
              <a:extLst>
                <a:ext uri="{FF2B5EF4-FFF2-40B4-BE49-F238E27FC236}">
                  <a16:creationId xmlns:a16="http://schemas.microsoft.com/office/drawing/2014/main" id="{F641E8BE-AD61-0A9E-D25B-EE38AA99A976}"/>
                </a:ext>
              </a:extLst>
            </p:cNvPr>
            <p:cNvPicPr preferRelativeResize="0"/>
            <p:nvPr/>
          </p:nvPicPr>
          <p:blipFill rotWithShape="1">
            <a:blip r:embed="rId8">
              <a:alphaModFix/>
            </a:blip>
            <a:srcRect l="30612" t="12090" r="64863" b="51250"/>
            <a:stretch/>
          </p:blipFill>
          <p:spPr>
            <a:xfrm>
              <a:off x="9521552" y="1041399"/>
              <a:ext cx="978197" cy="749301"/>
            </a:xfrm>
            <a:prstGeom prst="rect">
              <a:avLst/>
            </a:prstGeom>
            <a:noFill/>
            <a:ln>
              <a:noFill/>
            </a:ln>
          </p:spPr>
        </p:pic>
      </p:grpSp>
      <p:grpSp>
        <p:nvGrpSpPr>
          <p:cNvPr id="33" name="Group 32">
            <a:extLst>
              <a:ext uri="{FF2B5EF4-FFF2-40B4-BE49-F238E27FC236}">
                <a16:creationId xmlns:a16="http://schemas.microsoft.com/office/drawing/2014/main" id="{7B4358D0-CEDA-3FF1-D476-6F5C0BD6F32D}"/>
              </a:ext>
            </a:extLst>
          </p:cNvPr>
          <p:cNvGrpSpPr/>
          <p:nvPr/>
        </p:nvGrpSpPr>
        <p:grpSpPr>
          <a:xfrm>
            <a:off x="1963785" y="539821"/>
            <a:ext cx="1457916" cy="1488853"/>
            <a:chOff x="1963785" y="539821"/>
            <a:chExt cx="1457916" cy="1488853"/>
          </a:xfrm>
        </p:grpSpPr>
        <p:sp>
          <p:nvSpPr>
            <p:cNvPr id="32" name="Oval 31">
              <a:extLst>
                <a:ext uri="{FF2B5EF4-FFF2-40B4-BE49-F238E27FC236}">
                  <a16:creationId xmlns:a16="http://schemas.microsoft.com/office/drawing/2014/main" id="{64F8E6DA-34A4-3997-E44E-2F03413A40D0}"/>
                </a:ext>
              </a:extLst>
            </p:cNvPr>
            <p:cNvSpPr/>
            <p:nvPr/>
          </p:nvSpPr>
          <p:spPr>
            <a:xfrm>
              <a:off x="1963785" y="539821"/>
              <a:ext cx="1457916" cy="1457916"/>
            </a:xfrm>
            <a:prstGeom prst="ellipse">
              <a:avLst/>
            </a:prstGeom>
            <a:noFill/>
            <a:ln w="76200">
              <a:solidFill>
                <a:srgbClr val="0D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Handshake with solid fill">
              <a:extLst>
                <a:ext uri="{FF2B5EF4-FFF2-40B4-BE49-F238E27FC236}">
                  <a16:creationId xmlns:a16="http://schemas.microsoft.com/office/drawing/2014/main" id="{219FD8DF-6566-0FDE-613A-9FCA0137D1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3968" y="651124"/>
              <a:ext cx="1377550" cy="1377550"/>
            </a:xfrm>
            <a:prstGeom prst="rect">
              <a:avLst/>
            </a:prstGeom>
          </p:spPr>
        </p:pic>
      </p:grpSp>
    </p:spTree>
    <p:extLst>
      <p:ext uri="{BB962C8B-B14F-4D97-AF65-F5344CB8AC3E}">
        <p14:creationId xmlns:p14="http://schemas.microsoft.com/office/powerpoint/2010/main" val="7879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uLnTx/>
                <a:uFillTx/>
                <a:latin typeface="Helvetica Neue"/>
                <a:ea typeface="Helvetica Neue"/>
                <a:cs typeface="Helvetica Neue"/>
                <a:sym typeface="Helvetica Neue"/>
              </a:rPr>
              <a:t>Monthly Personal Customer Bonuses</a:t>
            </a:r>
            <a:endParaRPr kumimoji="0" lang="en-US" sz="1600" b="0" i="0" u="none" strike="noStrike" kern="0" cap="none" spc="0" normalizeH="0" baseline="0" noProof="0" dirty="0">
              <a:ln>
                <a:noFill/>
              </a:ln>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none" strike="noStrike" kern="0" cap="none" spc="0" normalizeH="0" baseline="0" noProof="0" dirty="0">
                <a:ln>
                  <a:noFill/>
                </a:ln>
                <a:uLnTx/>
                <a:uFillTx/>
                <a:latin typeface="Helvetica Neue"/>
                <a:ea typeface="Helvetica Neue"/>
                <a:cs typeface="Helvetica Neue"/>
                <a:sym typeface="Helvetica Neue"/>
              </a:rPr>
              <a:t>(Based off any Customers </a:t>
            </a:r>
            <a:r>
              <a:rPr kumimoji="0" lang="en-US" sz="1800" b="1" i="0" u="none" strike="noStrike" kern="0" cap="none" spc="0" normalizeH="0" baseline="0" noProof="0" dirty="0">
                <a:ln>
                  <a:noFill/>
                </a:ln>
                <a:uLnTx/>
                <a:uFillTx/>
                <a:latin typeface="Helvetica Neue"/>
                <a:ea typeface="Helvetica Neue"/>
                <a:cs typeface="Helvetica Neue"/>
                <a:sym typeface="Helvetica Neue"/>
              </a:rPr>
              <a:t>YOU</a:t>
            </a:r>
            <a:r>
              <a:rPr kumimoji="0" lang="en-US" sz="1800" b="0" i="0" u="none" strike="noStrike" kern="0" cap="none" spc="0" normalizeH="0" baseline="0" noProof="0" dirty="0">
                <a:ln>
                  <a:noFill/>
                </a:ln>
                <a:uLnTx/>
                <a:uFillTx/>
                <a:latin typeface="Helvetica Neue"/>
                <a:ea typeface="Helvetica Neue"/>
                <a:cs typeface="Helvetica Neue"/>
                <a:sym typeface="Helvetica Neue"/>
              </a:rPr>
              <a:t> Acquire)*</a:t>
            </a:r>
            <a:endParaRPr kumimoji="0" lang="en-US" sz="2400" b="0" i="0" u="none" strike="noStrike" kern="1200" cap="none" spc="0" normalizeH="0" baseline="0" noProof="0" dirty="0">
              <a:ln>
                <a:noFill/>
              </a:ln>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42794D-3CC7-ABB2-E593-7343326453A9}"/>
              </a:ext>
            </a:extLst>
          </p:cNvPr>
          <p:cNvSpPr txBox="1"/>
          <p:nvPr/>
        </p:nvSpPr>
        <p:spPr>
          <a:xfrm>
            <a:off x="2960916" y="1833946"/>
            <a:ext cx="6270169" cy="3754874"/>
          </a:xfrm>
          <a:prstGeom prst="rect">
            <a:avLst/>
          </a:prstGeom>
          <a:noFill/>
          <a:ln w="38100">
            <a:solidFill>
              <a:srgbClr val="F2682A"/>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5 Services &amp; 10 Points =</a:t>
            </a:r>
            <a:r>
              <a:rPr kumimoji="0" lang="en-US" sz="3600" b="1" i="0" u="none" strike="noStrike" kern="0" cap="none" spc="0" normalizeH="0" baseline="0" noProof="0" dirty="0">
                <a:ln>
                  <a:noFill/>
                </a:ln>
                <a:solidFill>
                  <a:srgbClr val="1F3864"/>
                </a:solidFill>
                <a:effectLst/>
                <a:uLnTx/>
                <a:uFillTx/>
                <a:latin typeface="Calibri" panose="020F0502020204030204"/>
                <a:ea typeface="Calibri"/>
                <a:cs typeface="Calibri"/>
                <a:sym typeface="Calibri"/>
              </a:rPr>
              <a:t>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$200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8 Services &amp; 16 Points =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$400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457C"/>
                </a:solidFill>
                <a:effectLst/>
                <a:uLnTx/>
                <a:uFillTx/>
                <a:latin typeface="Calibri" panose="020F0502020204030204"/>
                <a:ea typeface="Calibri"/>
                <a:cs typeface="Calibri"/>
                <a:sym typeface="Calibri"/>
              </a:rPr>
              <a:t>11 Services &amp; 22 points = </a:t>
            </a:r>
            <a:r>
              <a:rPr kumimoji="0" lang="en-US" sz="3600" b="1" i="0" u="none" strike="noStrike" kern="0" cap="none" spc="0" normalizeH="0" baseline="0" noProof="0" dirty="0">
                <a:ln>
                  <a:noFill/>
                </a:ln>
                <a:solidFill>
                  <a:srgbClr val="0070C0"/>
                </a:solidFill>
                <a:effectLst/>
                <a:uLnTx/>
                <a:uFillTx/>
                <a:latin typeface="Calibri" panose="020F0502020204030204"/>
                <a:ea typeface="Calibri"/>
                <a:cs typeface="Calibri"/>
                <a:sym typeface="Calibri"/>
              </a:rPr>
              <a:t>$600</a:t>
            </a:r>
            <a:endParaRPr kumimoji="0" lang="en-US" sz="1600" b="0" i="0" u="none" strike="noStrike" kern="0" cap="none" spc="0" normalizeH="0" baseline="0" noProof="0" dirty="0">
              <a:ln>
                <a:noFill/>
              </a:ln>
              <a:solidFill>
                <a:srgbClr val="000000"/>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D2D52"/>
                </a:solidFill>
                <a:uLnTx/>
                <a:uFillTx/>
                <a:latin typeface="Calibri" panose="020F0502020204030204"/>
                <a:ea typeface="Calibri"/>
                <a:cs typeface="Calibri"/>
                <a:sym typeface="Calibri"/>
              </a:rPr>
              <a:t>PLUS $200 </a:t>
            </a:r>
            <a:r>
              <a:rPr kumimoji="0" lang="en-US" sz="3200" b="1" i="0" u="none" strike="noStrike" kern="0" cap="none" spc="0" normalizeH="0" baseline="0" noProof="0" dirty="0">
                <a:ln>
                  <a:noFill/>
                </a:ln>
                <a:solidFill>
                  <a:srgbClr val="0D2D52"/>
                </a:solidFill>
                <a:uLnTx/>
                <a:uFillTx/>
                <a:latin typeface="Calibri" panose="020F0502020204030204"/>
                <a:ea typeface="Calibri"/>
                <a:cs typeface="Calibri"/>
                <a:sym typeface="Calibri"/>
              </a:rPr>
              <a:t>for Every Additional</a:t>
            </a:r>
            <a:endParaRPr kumimoji="0" lang="en-US" sz="1400" b="0" i="0" u="none" strike="noStrike" kern="0" cap="none" spc="0" normalizeH="0" baseline="0" noProof="0" dirty="0">
              <a:ln>
                <a:noFill/>
              </a:ln>
              <a:solidFill>
                <a:srgbClr val="0D2D52"/>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D2D52"/>
                </a:solidFill>
                <a:uLnTx/>
                <a:uFillTx/>
                <a:latin typeface="Calibri" panose="020F0502020204030204"/>
                <a:ea typeface="Calibri"/>
                <a:cs typeface="Calibri"/>
                <a:sym typeface="Calibri"/>
              </a:rPr>
              <a:t>3 Services &amp; 6 Points</a:t>
            </a:r>
          </a:p>
        </p:txBody>
      </p:sp>
      <p:sp>
        <p:nvSpPr>
          <p:cNvPr id="2" name="TextBox 1">
            <a:extLst>
              <a:ext uri="{FF2B5EF4-FFF2-40B4-BE49-F238E27FC236}">
                <a16:creationId xmlns:a16="http://schemas.microsoft.com/office/drawing/2014/main" id="{BC0A62DE-33DC-4BE4-D0F3-F1DC7454DC43}"/>
              </a:ext>
            </a:extLst>
          </p:cNvPr>
          <p:cNvSpPr txBox="1"/>
          <p:nvPr/>
        </p:nvSpPr>
        <p:spPr>
          <a:xfrm>
            <a:off x="2839123" y="6339508"/>
            <a:ext cx="651375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AEABAB"/>
              </a:buClr>
              <a:buSzPts val="3800"/>
              <a:buFont typeface="Helvetica Neue"/>
              <a:buNone/>
              <a:tabLst/>
              <a:defRPr/>
            </a:pPr>
            <a:r>
              <a:rPr kumimoji="0" lang="en-US" sz="1400" b="0" i="1" u="none" strike="noStrike" kern="0" cap="none" spc="0" normalizeH="0" baseline="0" noProof="0" dirty="0">
                <a:solidFill>
                  <a:schemeClr val="bg1">
                    <a:lumMod val="50000"/>
                  </a:schemeClr>
                </a:solidFill>
                <a:uLnTx/>
                <a:uFillTx/>
                <a:latin typeface="Calibri" panose="020F0502020204030204"/>
                <a:ea typeface="Helvetica Neue"/>
                <a:cs typeface="Helvetica Neue"/>
                <a:sym typeface="Helvetica Neue"/>
              </a:rPr>
              <a:t>*Refer to the ACN Compensation Plan for complete details! </a:t>
            </a:r>
            <a:endParaRPr kumimoji="0" lang="en-US" sz="1050" b="0" i="0" u="none" strike="noStrike" kern="0" cap="none" spc="0" normalizeH="0" baseline="0" noProof="0" dirty="0">
              <a:solidFill>
                <a:schemeClr val="bg1">
                  <a:lumMod val="50000"/>
                </a:schemeClr>
              </a:solidFill>
              <a:uLnTx/>
              <a:uFillTx/>
              <a:latin typeface="Calibri" panose="020F0502020204030204"/>
              <a:ea typeface="Arial"/>
              <a:cs typeface="Arial"/>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BFBD4D77-F6B6-EF3B-09EB-4C981004B08B}"/>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629A6E0F-D7E6-AA89-B10F-D1AF81D8B1DF}"/>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F56A914F-124C-7F47-A903-246CC45214EF}"/>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spTree>
    <p:extLst>
      <p:ext uri="{BB962C8B-B14F-4D97-AF65-F5344CB8AC3E}">
        <p14:creationId xmlns:p14="http://schemas.microsoft.com/office/powerpoint/2010/main" val="40271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group of women posing for a picture&#10;&#10;Description automatically generated">
            <a:extLst>
              <a:ext uri="{FF2B5EF4-FFF2-40B4-BE49-F238E27FC236}">
                <a16:creationId xmlns:a16="http://schemas.microsoft.com/office/drawing/2014/main" id="{FEE50042-61B0-7104-465F-A98131E360AF}"/>
              </a:ext>
            </a:extLst>
          </p:cNvPr>
          <p:cNvPicPr>
            <a:picLocks noChangeAspect="1"/>
          </p:cNvPicPr>
          <p:nvPr/>
        </p:nvPicPr>
        <p:blipFill>
          <a:blip r:embed="rId3"/>
          <a:stretch>
            <a:fillRect/>
          </a:stretch>
        </p:blipFill>
        <p:spPr>
          <a:xfrm>
            <a:off x="0" y="4909230"/>
            <a:ext cx="12191999" cy="1948770"/>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1231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5400" b="1" i="0" u="none" strike="noStrike" kern="0" cap="none" spc="0" normalizeH="0" baseline="0" noProof="0" dirty="0">
                <a:ln>
                  <a:noFill/>
                </a:ln>
                <a:solidFill>
                  <a:srgbClr val="0D2D52"/>
                </a:solidFill>
                <a:uLnTx/>
                <a:uFillTx/>
                <a:latin typeface="Calibri" panose="020F0502020204030204"/>
                <a:ea typeface="Helvetica Neue"/>
                <a:cs typeface="Helvetica Neue"/>
                <a:sym typeface="Helvetica Neue"/>
              </a:rPr>
              <a:t>Sources for Customers</a:t>
            </a:r>
            <a:endParaRPr kumimoji="0" lang="en-US" sz="2800" b="0" i="0" u="none" strike="noStrike" kern="0" cap="none" spc="0" normalizeH="0" baseline="0" noProof="0" dirty="0">
              <a:ln>
                <a:noFill/>
              </a:ln>
              <a:solidFill>
                <a:srgbClr val="0D2D52"/>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1" u="none" strike="noStrike" kern="0" cap="none" spc="0" normalizeH="0" baseline="0" noProof="0" dirty="0">
                <a:ln>
                  <a:noFill/>
                </a:ln>
                <a:solidFill>
                  <a:srgbClr val="0D2D52"/>
                </a:solidFill>
                <a:uLnTx/>
                <a:uFillTx/>
                <a:latin typeface="Helvetica Neue"/>
                <a:ea typeface="Helvetica Neue"/>
                <a:cs typeface="Helvetica Neue"/>
                <a:sym typeface="Helvetica Neue"/>
              </a:rPr>
              <a:t>Who can become your customer?</a:t>
            </a:r>
            <a:endParaRPr kumimoji="0" lang="en-US" sz="2800" b="0" i="1"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8" name="Cloud Callout 7">
            <a:extLst>
              <a:ext uri="{FF2B5EF4-FFF2-40B4-BE49-F238E27FC236}">
                <a16:creationId xmlns:a16="http://schemas.microsoft.com/office/drawing/2014/main" id="{B4A9AD2D-C184-CFD3-30DD-4F52C5F00645}"/>
              </a:ext>
            </a:extLst>
          </p:cNvPr>
          <p:cNvSpPr/>
          <p:nvPr/>
        </p:nvSpPr>
        <p:spPr>
          <a:xfrm>
            <a:off x="226791" y="2063896"/>
            <a:ext cx="2843486" cy="2280719"/>
          </a:xfrm>
          <a:prstGeom prst="cloudCallout">
            <a:avLst>
              <a:gd name="adj1" fmla="val 5690"/>
              <a:gd name="adj2" fmla="val 78160"/>
            </a:avLst>
          </a:prstGeom>
          <a:solidFill>
            <a:srgbClr val="0E2D5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YOU</a:t>
            </a:r>
          </a:p>
        </p:txBody>
      </p:sp>
      <p:sp>
        <p:nvSpPr>
          <p:cNvPr id="11" name="Cloud Callout 10">
            <a:extLst>
              <a:ext uri="{FF2B5EF4-FFF2-40B4-BE49-F238E27FC236}">
                <a16:creationId xmlns:a16="http://schemas.microsoft.com/office/drawing/2014/main" id="{E3C0CE38-9BB8-24A3-9C17-CA5B9F98F365}"/>
              </a:ext>
            </a:extLst>
          </p:cNvPr>
          <p:cNvSpPr/>
          <p:nvPr/>
        </p:nvSpPr>
        <p:spPr>
          <a:xfrm>
            <a:off x="6323712" y="2003010"/>
            <a:ext cx="2986187" cy="2151196"/>
          </a:xfrm>
          <a:prstGeom prst="cloudCallout">
            <a:avLst>
              <a:gd name="adj1" fmla="val -7972"/>
              <a:gd name="adj2" fmla="val 86007"/>
            </a:avLst>
          </a:prstGeom>
          <a:solidFill>
            <a:srgbClr val="009EFF"/>
          </a:solidFill>
          <a:ln w="28575">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People You Do Business With</a:t>
            </a:r>
          </a:p>
        </p:txBody>
      </p:sp>
      <p:sp>
        <p:nvSpPr>
          <p:cNvPr id="14" name="Rounded Rectangular Callout 13">
            <a:extLst>
              <a:ext uri="{FF2B5EF4-FFF2-40B4-BE49-F238E27FC236}">
                <a16:creationId xmlns:a16="http://schemas.microsoft.com/office/drawing/2014/main" id="{8408AF5B-037F-158F-71BB-CD9406D390E6}"/>
              </a:ext>
            </a:extLst>
          </p:cNvPr>
          <p:cNvSpPr/>
          <p:nvPr/>
        </p:nvSpPr>
        <p:spPr>
          <a:xfrm>
            <a:off x="3565560" y="1952979"/>
            <a:ext cx="2407301" cy="1952979"/>
          </a:xfrm>
          <a:prstGeom prst="wedgeRoundRectCallout">
            <a:avLst>
              <a:gd name="adj1" fmla="val -964"/>
              <a:gd name="adj2" fmla="val 103558"/>
              <a:gd name="adj3" fmla="val 16667"/>
            </a:avLst>
          </a:prstGeom>
          <a:solidFill>
            <a:srgbClr val="FFFF00"/>
          </a:solidFill>
          <a:ln w="28575">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Prospects Who</a:t>
            </a:r>
            <a:r>
              <a:rPr kumimoji="0" lang="en-US" sz="2800" b="1" i="0" u="none" strike="noStrike" kern="0" cap="none" spc="0" normalizeH="0" noProof="0" dirty="0">
                <a:ln>
                  <a:noFill/>
                </a:ln>
                <a:solidFill>
                  <a:srgbClr val="0E2D52"/>
                </a:solidFill>
                <a:effectLst/>
                <a:uLnTx/>
                <a:uFillTx/>
                <a:latin typeface="Calibri" panose="020F0502020204030204"/>
                <a:ea typeface="Roboto" panose="02000000000000000000" pitchFamily="2" charset="0"/>
                <a:cs typeface="Calibri"/>
                <a:sym typeface="Calibri"/>
              </a:rPr>
              <a:t> Don’t Become IBOs</a:t>
            </a:r>
            <a:endPar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p:txBody>
      </p:sp>
      <p:sp>
        <p:nvSpPr>
          <p:cNvPr id="16" name="Rounded Rectangular Callout 15">
            <a:extLst>
              <a:ext uri="{FF2B5EF4-FFF2-40B4-BE49-F238E27FC236}">
                <a16:creationId xmlns:a16="http://schemas.microsoft.com/office/drawing/2014/main" id="{C708D265-67D3-2B6E-19D8-BD3F96A2627B}"/>
              </a:ext>
            </a:extLst>
          </p:cNvPr>
          <p:cNvSpPr/>
          <p:nvPr/>
        </p:nvSpPr>
        <p:spPr>
          <a:xfrm>
            <a:off x="9805182" y="2136836"/>
            <a:ext cx="2062727" cy="1647373"/>
          </a:xfrm>
          <a:prstGeom prst="wedgeRoundRectCallout">
            <a:avLst>
              <a:gd name="adj1" fmla="val -62017"/>
              <a:gd name="adj2" fmla="val 127637"/>
              <a:gd name="adj3" fmla="val 16667"/>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dirty="0">
                <a:solidFill>
                  <a:prstClr val="white"/>
                </a:solidFill>
                <a:latin typeface="Calibri" panose="020F0502020204030204"/>
                <a:ea typeface="Roboto" panose="02000000000000000000" pitchFamily="2" charset="0"/>
                <a:cs typeface="Calibri"/>
                <a:sym typeface="Calibri"/>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dirty="0">
                <a:solidFill>
                  <a:prstClr val="white"/>
                </a:solidFill>
                <a:latin typeface="Calibri" panose="020F0502020204030204"/>
                <a:ea typeface="Roboto" panose="02000000000000000000" pitchFamily="2" charset="0"/>
                <a:cs typeface="Calibri"/>
                <a:sym typeface="Calibri"/>
              </a:rPr>
              <a:t>Friends</a:t>
            </a:r>
            <a:endParaRPr kumimoji="0" lang="en-US" sz="26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endParaRPr>
          </a:p>
        </p:txBody>
      </p:sp>
      <p:pic>
        <p:nvPicPr>
          <p:cNvPr id="7" name="Picture 6" descr="A black background with white text&#10;&#10;Description automatically generated">
            <a:extLst>
              <a:ext uri="{FF2B5EF4-FFF2-40B4-BE49-F238E27FC236}">
                <a16:creationId xmlns:a16="http://schemas.microsoft.com/office/drawing/2014/main" id="{A6F364D7-C62F-6E94-992C-6C55B725A6AB}"/>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2" name="Picture 1" descr="A close up of a logo&#10;&#10;Description automatically generated">
            <a:extLst>
              <a:ext uri="{FF2B5EF4-FFF2-40B4-BE49-F238E27FC236}">
                <a16:creationId xmlns:a16="http://schemas.microsoft.com/office/drawing/2014/main" id="{C7D7EB9E-7CC8-6E85-0A12-135D0801A4FF}"/>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3" name="TextBox 2">
            <a:extLst>
              <a:ext uri="{FF2B5EF4-FFF2-40B4-BE49-F238E27FC236}">
                <a16:creationId xmlns:a16="http://schemas.microsoft.com/office/drawing/2014/main" id="{A82CEF1D-61D6-AB7B-65E1-4D315B935DB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34562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21" name="Group 20">
            <a:extLst>
              <a:ext uri="{FF2B5EF4-FFF2-40B4-BE49-F238E27FC236}">
                <a16:creationId xmlns:a16="http://schemas.microsoft.com/office/drawing/2014/main" id="{5F265969-E37B-C064-CB35-932F9DAF7C1E}"/>
              </a:ext>
            </a:extLst>
          </p:cNvPr>
          <p:cNvGrpSpPr/>
          <p:nvPr/>
        </p:nvGrpSpPr>
        <p:grpSpPr>
          <a:xfrm>
            <a:off x="589922" y="1188456"/>
            <a:ext cx="4369098" cy="4738826"/>
            <a:chOff x="1244303" y="1309549"/>
            <a:chExt cx="4369098" cy="4738826"/>
          </a:xfrm>
        </p:grpSpPr>
        <p:sp>
          <p:nvSpPr>
            <p:cNvPr id="22" name="Google Shape;409;g240fb4443d4_2_198">
              <a:extLst>
                <a:ext uri="{FF2B5EF4-FFF2-40B4-BE49-F238E27FC236}">
                  <a16:creationId xmlns:a16="http://schemas.microsoft.com/office/drawing/2014/main" id="{B82BBDC7-EB5E-E722-334A-46613A015D5E}"/>
                </a:ext>
              </a:extLst>
            </p:cNvPr>
            <p:cNvSpPr/>
            <p:nvPr/>
          </p:nvSpPr>
          <p:spPr>
            <a:xfrm>
              <a:off x="1636339" y="1567510"/>
              <a:ext cx="3542603" cy="72959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Helvetica Neue"/>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Ask for favor</a:t>
              </a:r>
              <a:endParaRPr kumimoji="0"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endParaRPr>
            </a:p>
          </p:txBody>
        </p:sp>
        <p:sp>
          <p:nvSpPr>
            <p:cNvPr id="23" name="Rounded Rectangle 22">
              <a:extLst>
                <a:ext uri="{FF2B5EF4-FFF2-40B4-BE49-F238E27FC236}">
                  <a16:creationId xmlns:a16="http://schemas.microsoft.com/office/drawing/2014/main" id="{279D4688-9D42-900D-B6CF-7FF4D823E42F}"/>
                </a:ext>
              </a:extLst>
            </p:cNvPr>
            <p:cNvSpPr/>
            <p:nvPr/>
          </p:nvSpPr>
          <p:spPr>
            <a:xfrm>
              <a:off x="1244303" y="1309549"/>
              <a:ext cx="4369098" cy="4738826"/>
            </a:xfrm>
            <a:prstGeom prst="roundRect">
              <a:avLst>
                <a:gd name="adj" fmla="val 1266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D1FAA50-CEBF-3AD4-FFB2-333C2C18EE56}"/>
                </a:ext>
              </a:extLst>
            </p:cNvPr>
            <p:cNvSpPr txBox="1"/>
            <p:nvPr/>
          </p:nvSpPr>
          <p:spPr>
            <a:xfrm>
              <a:off x="1636340" y="3720630"/>
              <a:ext cx="368813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white"/>
                </a:buClr>
                <a:buSzPct val="120000"/>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Can you do me a small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favor</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and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try</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a service. I started a side business to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get out of debt</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 Can I count on your </a:t>
              </a:r>
              <a:r>
                <a:rPr kumimoji="0" lang="en-US" sz="28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help</a:t>
              </a:r>
              <a:r>
                <a:rPr kumimoji="0" lang="en-US" sz="2800" b="0" i="0" u="none" strike="noStrike" kern="0" cap="none" spc="0" normalizeH="0" baseline="0" noProof="0" dirty="0">
                  <a:ln>
                    <a:noFill/>
                  </a:ln>
                  <a:solidFill>
                    <a:schemeClr val="bg1"/>
                  </a:solidFill>
                  <a:effectLst/>
                  <a:uLnTx/>
                  <a:uFillTx/>
                  <a:latin typeface="Calibri" panose="020F0502020204030204"/>
                  <a:ea typeface="Helvetica Neue"/>
                  <a:cs typeface="Helvetica Neue"/>
                  <a:sym typeface="Helvetica Neue"/>
                </a:rPr>
                <a:t>?</a:t>
              </a:r>
            </a:p>
          </p:txBody>
        </p:sp>
        <p:sp>
          <p:nvSpPr>
            <p:cNvPr id="27" name="TextBox 26">
              <a:extLst>
                <a:ext uri="{FF2B5EF4-FFF2-40B4-BE49-F238E27FC236}">
                  <a16:creationId xmlns:a16="http://schemas.microsoft.com/office/drawing/2014/main" id="{14192E33-11D3-5FF0-275D-78A9F03CF43E}"/>
                </a:ext>
              </a:extLst>
            </p:cNvPr>
            <p:cNvSpPr txBox="1"/>
            <p:nvPr/>
          </p:nvSpPr>
          <p:spPr>
            <a:xfrm>
              <a:off x="1244303" y="2530487"/>
              <a:ext cx="4369098"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Friends and Family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Favor-Why-Help-Try</a:t>
              </a:r>
              <a:endParaRPr kumimoji="0" lang="en-US" sz="1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p:txBody>
        </p:sp>
      </p:grpSp>
      <p:pic>
        <p:nvPicPr>
          <p:cNvPr id="28" name="Picture 27" descr="A person talking on a cell phone&#10;&#10;Description automatically generated">
            <a:extLst>
              <a:ext uri="{FF2B5EF4-FFF2-40B4-BE49-F238E27FC236}">
                <a16:creationId xmlns:a16="http://schemas.microsoft.com/office/drawing/2014/main" id="{DEB58E7A-0CAA-FF0C-67BF-9E6D8200092C}"/>
              </a:ext>
            </a:extLst>
          </p:cNvPr>
          <p:cNvPicPr>
            <a:picLocks noChangeAspect="1"/>
          </p:cNvPicPr>
          <p:nvPr/>
        </p:nvPicPr>
        <p:blipFill rotWithShape="1">
          <a:blip r:embed="rId4">
            <a:alphaModFix amt="87000"/>
          </a:blip>
          <a:srcRect l="6845" r="54470" b="1083"/>
          <a:stretch/>
        </p:blipFill>
        <p:spPr>
          <a:xfrm>
            <a:off x="7423230" y="0"/>
            <a:ext cx="4768770" cy="6858000"/>
          </a:xfrm>
          <a:prstGeom prst="rect">
            <a:avLst/>
          </a:prstGeom>
        </p:spPr>
      </p:pic>
      <p:sp>
        <p:nvSpPr>
          <p:cNvPr id="7" name="Oval 6">
            <a:extLst>
              <a:ext uri="{FF2B5EF4-FFF2-40B4-BE49-F238E27FC236}">
                <a16:creationId xmlns:a16="http://schemas.microsoft.com/office/drawing/2014/main" id="{731383AE-ED20-7725-2063-BE01B4721985}"/>
              </a:ext>
            </a:extLst>
          </p:cNvPr>
          <p:cNvSpPr/>
          <p:nvPr/>
        </p:nvSpPr>
        <p:spPr>
          <a:xfrm>
            <a:off x="5685125" y="1712904"/>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Favor</a:t>
            </a:r>
          </a:p>
        </p:txBody>
      </p:sp>
      <p:sp>
        <p:nvSpPr>
          <p:cNvPr id="12" name="Oval 11">
            <a:extLst>
              <a:ext uri="{FF2B5EF4-FFF2-40B4-BE49-F238E27FC236}">
                <a16:creationId xmlns:a16="http://schemas.microsoft.com/office/drawing/2014/main" id="{BFE01913-05F8-B8D9-7A69-C2563043EF88}"/>
              </a:ext>
            </a:extLst>
          </p:cNvPr>
          <p:cNvSpPr/>
          <p:nvPr/>
        </p:nvSpPr>
        <p:spPr>
          <a:xfrm>
            <a:off x="7629381" y="1712904"/>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Why</a:t>
            </a:r>
          </a:p>
        </p:txBody>
      </p:sp>
      <p:sp>
        <p:nvSpPr>
          <p:cNvPr id="15" name="Oval 14">
            <a:extLst>
              <a:ext uri="{FF2B5EF4-FFF2-40B4-BE49-F238E27FC236}">
                <a16:creationId xmlns:a16="http://schemas.microsoft.com/office/drawing/2014/main" id="{64460320-08E8-40FC-960D-4E838A5D9990}"/>
              </a:ext>
            </a:extLst>
          </p:cNvPr>
          <p:cNvSpPr/>
          <p:nvPr/>
        </p:nvSpPr>
        <p:spPr>
          <a:xfrm>
            <a:off x="5685126" y="3788201"/>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Help</a:t>
            </a:r>
          </a:p>
        </p:txBody>
      </p:sp>
      <p:sp>
        <p:nvSpPr>
          <p:cNvPr id="17" name="Oval 16">
            <a:extLst>
              <a:ext uri="{FF2B5EF4-FFF2-40B4-BE49-F238E27FC236}">
                <a16:creationId xmlns:a16="http://schemas.microsoft.com/office/drawing/2014/main" id="{C6939E8E-8ADD-B98D-113E-0A7A3CE67A44}"/>
              </a:ext>
            </a:extLst>
          </p:cNvPr>
          <p:cNvSpPr/>
          <p:nvPr/>
        </p:nvSpPr>
        <p:spPr>
          <a:xfrm>
            <a:off x="7629381" y="3788200"/>
            <a:ext cx="1614633" cy="1614633"/>
          </a:xfrm>
          <a:prstGeom prst="ellipse">
            <a:avLst/>
          </a:prstGeom>
          <a:solidFill>
            <a:schemeClr val="bg1"/>
          </a:solidFill>
          <a:ln w="57150">
            <a:solidFill>
              <a:srgbClr val="F2682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E2D52"/>
                </a:solidFill>
                <a:effectLst/>
                <a:uLnTx/>
                <a:uFillTx/>
                <a:latin typeface="Calibri" panose="020F0502020204030204"/>
                <a:ea typeface="+mn-ea"/>
                <a:cs typeface="+mn-cs"/>
              </a:rPr>
              <a:t>Try</a:t>
            </a:r>
          </a:p>
        </p:txBody>
      </p:sp>
      <p:sp>
        <p:nvSpPr>
          <p:cNvPr id="10" name="TextBox 9">
            <a:extLst>
              <a:ext uri="{FF2B5EF4-FFF2-40B4-BE49-F238E27FC236}">
                <a16:creationId xmlns:a16="http://schemas.microsoft.com/office/drawing/2014/main" id="{13BF6E23-367F-467C-D540-7D585173D6FE}"/>
              </a:ext>
            </a:extLst>
          </p:cNvPr>
          <p:cNvSpPr txBox="1"/>
          <p:nvPr/>
        </p:nvSpPr>
        <p:spPr>
          <a:xfrm>
            <a:off x="0" y="419450"/>
            <a:ext cx="122388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How to Get Additional Customers…</a:t>
            </a:r>
            <a:endParaRPr kumimoji="0" lang="en-US" sz="32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pic>
        <p:nvPicPr>
          <p:cNvPr id="3" name="Picture 2" descr="A black background with white text&#10;&#10;Description automatically generated">
            <a:extLst>
              <a:ext uri="{FF2B5EF4-FFF2-40B4-BE49-F238E27FC236}">
                <a16:creationId xmlns:a16="http://schemas.microsoft.com/office/drawing/2014/main" id="{F62907EA-3EAB-FA6A-2C96-3A4B8851B6F8}"/>
              </a:ext>
            </a:extLst>
          </p:cNvPr>
          <p:cNvPicPr>
            <a:picLocks noChangeAspect="1"/>
          </p:cNvPicPr>
          <p:nvPr/>
        </p:nvPicPr>
        <p:blipFill rotWithShape="1">
          <a:blip r:embed="rId5"/>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23FDAB6E-6026-D2F2-5EE8-6D637887C289}"/>
              </a:ext>
            </a:extLst>
          </p:cNvPr>
          <p:cNvPicPr>
            <a:picLocks noChangeAspect="1"/>
          </p:cNvPicPr>
          <p:nvPr/>
        </p:nvPicPr>
        <p:blipFill>
          <a:blip r:embed="rId6"/>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9D4687FE-7FDC-91F2-1169-53D31B1D499A}"/>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278880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75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713847B3-D528-CDD9-2953-D31DDA18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451080" y="3077239"/>
            <a:ext cx="3562350" cy="1104900"/>
          </a:xfrm>
          <a:prstGeom prst="rect">
            <a:avLst/>
          </a:prstGeom>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26670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4" name="TextBox 3">
            <a:extLst>
              <a:ext uri="{FF2B5EF4-FFF2-40B4-BE49-F238E27FC236}">
                <a16:creationId xmlns:a16="http://schemas.microsoft.com/office/drawing/2014/main" id="{7DC86E13-4487-987F-F030-FEC08FB27C72}"/>
              </a:ext>
            </a:extLst>
          </p:cNvPr>
          <p:cNvSpPr txBox="1"/>
          <p:nvPr/>
        </p:nvSpPr>
        <p:spPr>
          <a:xfrm>
            <a:off x="1070431" y="1182372"/>
            <a:ext cx="10051136" cy="1449628"/>
          </a:xfrm>
          <a:prstGeom prst="rect">
            <a:avLst/>
          </a:prstGeom>
          <a:noFill/>
        </p:spPr>
        <p:txBody>
          <a:bodyPr wrap="square">
            <a:spAutoFit/>
          </a:bodyPr>
          <a:lstStyle/>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Go to:</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&gt; Services</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Scroll to “How to Get Impact Accredited” then “How to Get Energy Accredited”</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F93D991-512B-CC3E-90E1-6B93C67918B2}"/>
              </a:ext>
            </a:extLst>
          </p:cNvPr>
          <p:cNvPicPr>
            <a:picLocks noChangeAspect="1"/>
          </p:cNvPicPr>
          <p:nvPr/>
        </p:nvPicPr>
        <p:blipFill>
          <a:blip r:embed="rId4"/>
          <a:stretch>
            <a:fillRect/>
          </a:stretch>
        </p:blipFill>
        <p:spPr>
          <a:xfrm>
            <a:off x="3032205" y="2663202"/>
            <a:ext cx="6127589" cy="369423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3BF6E23-367F-467C-D540-7D585173D6FE}"/>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Become Impact &amp; Energy Accredited</a:t>
            </a:r>
            <a:endParaRPr kumimoji="0" lang="en-US" sz="44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sp>
        <p:nvSpPr>
          <p:cNvPr id="8" name="Rectangle 7">
            <a:extLst>
              <a:ext uri="{FF2B5EF4-FFF2-40B4-BE49-F238E27FC236}">
                <a16:creationId xmlns:a16="http://schemas.microsoft.com/office/drawing/2014/main" id="{6551E8BD-A13F-F55A-BE93-F7554AB08180}"/>
              </a:ext>
            </a:extLst>
          </p:cNvPr>
          <p:cNvSpPr/>
          <p:nvPr/>
        </p:nvSpPr>
        <p:spPr>
          <a:xfrm>
            <a:off x="6919578" y="3343867"/>
            <a:ext cx="1125667" cy="19429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5E6CB2E-DCB9-05FD-957B-193766A08D4C}"/>
              </a:ext>
            </a:extLst>
          </p:cNvPr>
          <p:cNvSpPr/>
          <p:nvPr/>
        </p:nvSpPr>
        <p:spPr>
          <a:xfrm>
            <a:off x="6919578" y="2784547"/>
            <a:ext cx="439868" cy="42322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991949FE-D843-B865-FE07-9AAEC2FD8577}"/>
              </a:ext>
            </a:extLst>
          </p:cNvPr>
          <p:cNvSpPr/>
          <p:nvPr/>
        </p:nvSpPr>
        <p:spPr>
          <a:xfrm rot="9909069">
            <a:off x="7878982" y="3123248"/>
            <a:ext cx="1631853"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A6216872-ECD5-A19E-BC5B-7C87392D567D}"/>
              </a:ext>
            </a:extLst>
          </p:cNvPr>
          <p:cNvSpPr/>
          <p:nvPr/>
        </p:nvSpPr>
        <p:spPr>
          <a:xfrm rot="9909069">
            <a:off x="7735234" y="3517697"/>
            <a:ext cx="1631853"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DA84107-D67B-E7E4-028F-2470B0DCD8F0}"/>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2781543-0A9B-76F3-A2F9-9F8F52E381AD}"/>
              </a:ext>
            </a:extLst>
          </p:cNvPr>
          <p:cNvPicPr>
            <a:picLocks noChangeAspect="1"/>
          </p:cNvPicPr>
          <p:nvPr/>
        </p:nvPicPr>
        <p:blipFill>
          <a:blip r:embed="rId5"/>
          <a:srcRect t="14626" b="14626"/>
          <a:stretch/>
        </p:blipFill>
        <p:spPr>
          <a:xfrm>
            <a:off x="10206895" y="6438549"/>
            <a:ext cx="1920246" cy="274320"/>
          </a:xfrm>
          <a:prstGeom prst="rect">
            <a:avLst/>
          </a:prstGeom>
        </p:spPr>
      </p:pic>
      <p:pic>
        <p:nvPicPr>
          <p:cNvPr id="16" name="Picture 15">
            <a:extLst>
              <a:ext uri="{FF2B5EF4-FFF2-40B4-BE49-F238E27FC236}">
                <a16:creationId xmlns:a16="http://schemas.microsoft.com/office/drawing/2014/main" id="{A57F4786-3AAE-711A-3323-907EFA6603C1}"/>
              </a:ext>
            </a:extLst>
          </p:cNvPr>
          <p:cNvPicPr>
            <a:picLocks noChangeAspect="1"/>
          </p:cNvPicPr>
          <p:nvPr/>
        </p:nvPicPr>
        <p:blipFill>
          <a:blip r:embed="rId6"/>
          <a:srcRect/>
          <a:stretch/>
        </p:blipFill>
        <p:spPr>
          <a:xfrm>
            <a:off x="10284385" y="6062707"/>
            <a:ext cx="1720851" cy="295003"/>
          </a:xfrm>
          <a:prstGeom prst="rect">
            <a:avLst/>
          </a:prstGeom>
        </p:spPr>
      </p:pic>
    </p:spTree>
    <p:extLst>
      <p:ext uri="{BB962C8B-B14F-4D97-AF65-F5344CB8AC3E}">
        <p14:creationId xmlns:p14="http://schemas.microsoft.com/office/powerpoint/2010/main" val="203363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par>
                          <p:cTn id="8" fill="hold">
                            <p:stCondLst>
                              <p:cond delay="750"/>
                            </p:stCondLst>
                            <p:childTnLst>
                              <p:par>
                                <p:cTn id="9" presetID="9" presetClass="exit" presetSubtype="0" fill="hold" grpId="1" nodeType="afterEffect">
                                  <p:stCondLst>
                                    <p:cond delay="100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750"/>
                                        <p:tgtEl>
                                          <p:spTgt spid="8"/>
                                        </p:tgtEl>
                                      </p:cBhvr>
                                    </p:animEffect>
                                  </p:childTnLst>
                                </p:cTn>
                              </p:par>
                            </p:childTnLst>
                          </p:cTn>
                        </p:par>
                        <p:par>
                          <p:cTn id="16" fill="hold">
                            <p:stCondLst>
                              <p:cond delay="3000"/>
                            </p:stCondLst>
                            <p:childTnLst>
                              <p:par>
                                <p:cTn id="17" presetID="22" presetClass="entr" presetSubtype="2"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6095999" y="2704573"/>
            <a:ext cx="6096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8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Neue"/>
                <a:ea typeface="Helvetica Neue"/>
                <a:cs typeface="Helvetica Neue"/>
                <a:sym typeface="Helvetica Neue"/>
              </a:rPr>
              <a:t>Mindset</a:t>
            </a:r>
          </a:p>
        </p:txBody>
      </p:sp>
      <p:pic>
        <p:nvPicPr>
          <p:cNvPr id="9" name="Picture 8" descr="A person sitting on a chair in front of a crowd&#10;&#10;Description automatically generated">
            <a:extLst>
              <a:ext uri="{FF2B5EF4-FFF2-40B4-BE49-F238E27FC236}">
                <a16:creationId xmlns:a16="http://schemas.microsoft.com/office/drawing/2014/main" id="{F3B37C3B-7E6C-C65C-F195-DB104A5895C5}"/>
              </a:ext>
            </a:extLst>
          </p:cNvPr>
          <p:cNvPicPr>
            <a:picLocks noChangeAspect="1"/>
          </p:cNvPicPr>
          <p:nvPr/>
        </p:nvPicPr>
        <p:blipFill rotWithShape="1">
          <a:blip r:embed="rId2"/>
          <a:srcRect l="39026" t="10613" r="28651" b="28175"/>
          <a:stretch/>
        </p:blipFill>
        <p:spPr>
          <a:xfrm>
            <a:off x="0" y="0"/>
            <a:ext cx="6096000" cy="6858001"/>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3" name="TextBox 2">
            <a:extLst>
              <a:ext uri="{FF2B5EF4-FFF2-40B4-BE49-F238E27FC236}">
                <a16:creationId xmlns:a16="http://schemas.microsoft.com/office/drawing/2014/main" id="{AF636096-3A86-FD54-BE47-CA9A8BBDB20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1DB575-2EE2-B824-D991-AE6EE6880130}"/>
              </a:ext>
            </a:extLst>
          </p:cNvPr>
          <p:cNvPicPr>
            <a:picLocks noChangeAspect="1"/>
          </p:cNvPicPr>
          <p:nvPr/>
        </p:nvPicPr>
        <p:blipFill>
          <a:blip r:embed="rId4"/>
          <a:srcRect t="14626" b="14626"/>
          <a:stretch/>
        </p:blipFill>
        <p:spPr>
          <a:xfrm>
            <a:off x="10206895" y="6438549"/>
            <a:ext cx="1920246" cy="274320"/>
          </a:xfrm>
          <a:prstGeom prst="rect">
            <a:avLst/>
          </a:prstGeom>
        </p:spPr>
      </p:pic>
      <p:pic>
        <p:nvPicPr>
          <p:cNvPr id="8" name="Picture 7">
            <a:extLst>
              <a:ext uri="{FF2B5EF4-FFF2-40B4-BE49-F238E27FC236}">
                <a16:creationId xmlns:a16="http://schemas.microsoft.com/office/drawing/2014/main" id="{DC8F9D23-AEBC-F97D-A377-A90456146679}"/>
              </a:ext>
            </a:extLst>
          </p:cNvPr>
          <p:cNvPicPr>
            <a:picLocks noChangeAspect="1"/>
          </p:cNvPicPr>
          <p:nvPr/>
        </p:nvPicPr>
        <p:blipFill>
          <a:blip r:embed="rId5"/>
          <a:srcRect/>
          <a:stretch/>
        </p:blipFill>
        <p:spPr>
          <a:xfrm>
            <a:off x="10284385" y="6062707"/>
            <a:ext cx="1720851" cy="295003"/>
          </a:xfrm>
          <a:prstGeom prst="rect">
            <a:avLst/>
          </a:prstGeom>
        </p:spPr>
      </p:pic>
    </p:spTree>
    <p:extLst>
      <p:ext uri="{BB962C8B-B14F-4D97-AF65-F5344CB8AC3E}">
        <p14:creationId xmlns:p14="http://schemas.microsoft.com/office/powerpoint/2010/main" val="9227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4351865" y="484297"/>
            <a:ext cx="784013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2D52"/>
                </a:solidFill>
                <a:uLnTx/>
                <a:uFillTx/>
                <a:latin typeface="Calibri" panose="020F0502020204030204"/>
                <a:ea typeface="+mn-ea"/>
                <a:cs typeface="+mn-cs"/>
              </a:rPr>
              <a:t>BE A PROFESSIONAL SORTER</a:t>
            </a:r>
            <a:endParaRPr kumimoji="0" lang="en-US" sz="3600" b="0" i="0" u="none" strike="noStrike" kern="1200" cap="none" spc="0" normalizeH="0" baseline="0" noProof="0" dirty="0">
              <a:ln>
                <a:noFill/>
              </a:ln>
              <a:solidFill>
                <a:srgbClr val="0D2D52"/>
              </a:solidFill>
              <a:effectLst>
                <a:glow rad="63500">
                  <a:srgbClr val="ED7D31">
                    <a:satMod val="175000"/>
                    <a:alpha val="40000"/>
                  </a:srgbClr>
                </a:glow>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6CD1045-3BDD-DBB3-2DF8-662F7AB1E8DD}"/>
              </a:ext>
            </a:extLst>
          </p:cNvPr>
          <p:cNvSpPr txBox="1"/>
          <p:nvPr/>
        </p:nvSpPr>
        <p:spPr>
          <a:xfrm>
            <a:off x="4351864" y="1891554"/>
            <a:ext cx="7840135" cy="3485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t>Sorting is Fun!</a:t>
            </a:r>
            <a:b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2800" b="0" i="1" u="none" strike="noStrike" kern="0" cap="none" spc="0" normalizeH="0" baseline="0" noProof="0" dirty="0">
                <a:ln>
                  <a:noFill/>
                </a:ln>
                <a:solidFill>
                  <a:srgbClr val="F2682A"/>
                </a:solidFill>
                <a:uLnTx/>
                <a:uFillTx/>
                <a:latin typeface="Calibri"/>
                <a:ea typeface="Calibri"/>
                <a:cs typeface="Calibri"/>
                <a:sym typeface="Calibri"/>
              </a:rPr>
              <a:t>No one likes being convinced</a:t>
            </a:r>
            <a:br>
              <a:rPr kumimoji="0" lang="en-US" sz="105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4200" b="1" i="0" u="none" strike="noStrike" kern="0" cap="none" spc="0" normalizeH="0" baseline="0" noProof="0" dirty="0">
                <a:ln>
                  <a:noFill/>
                </a:ln>
                <a:solidFill>
                  <a:srgbClr val="0E2D52"/>
                </a:solidFill>
                <a:uLnTx/>
                <a:uFillTx/>
                <a:latin typeface="Calibri"/>
                <a:ea typeface="Calibri"/>
                <a:cs typeface="Calibri"/>
                <a:sym typeface="Calibri"/>
              </a:rPr>
              <a:t>Be a Professional</a:t>
            </a:r>
            <a:br>
              <a:rPr kumimoji="0" lang="en-US" sz="320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3200" b="1" i="0" u="none" strike="noStrike" kern="0" cap="none" spc="0" normalizeH="0" baseline="0" noProof="0" dirty="0">
                <a:ln>
                  <a:noFill/>
                </a:ln>
                <a:solidFill>
                  <a:srgbClr val="0E2D52"/>
                </a:solidFill>
                <a:uLnTx/>
                <a:uFillTx/>
                <a:latin typeface="Calibri"/>
                <a:ea typeface="Calibri"/>
                <a:cs typeface="Calibri"/>
                <a:sym typeface="Calibri"/>
              </a:rPr>
              <a:t> </a:t>
            </a:r>
            <a:r>
              <a:rPr kumimoji="0" lang="en-US" sz="2800" b="0" i="1" u="none" strike="noStrike" kern="0" cap="none" spc="0" normalizeH="0" baseline="0" noProof="0" dirty="0">
                <a:ln>
                  <a:noFill/>
                </a:ln>
                <a:solidFill>
                  <a:srgbClr val="F2682A"/>
                </a:solidFill>
                <a:uLnTx/>
                <a:uFillTx/>
                <a:latin typeface="Calibri"/>
                <a:ea typeface="Calibri"/>
                <a:cs typeface="Calibri"/>
                <a:sym typeface="Calibri"/>
              </a:rPr>
              <a:t>Listen, Sort and Move On</a:t>
            </a:r>
            <a:br>
              <a:rPr kumimoji="0" lang="en-US" sz="4000" b="1" i="1" u="none" strike="noStrike" kern="0" cap="none" spc="0" normalizeH="0" baseline="0" noProof="0" dirty="0">
                <a:ln>
                  <a:noFill/>
                </a:ln>
                <a:solidFill>
                  <a:srgbClr val="0E2D52"/>
                </a:solidFill>
                <a:uLnTx/>
                <a:uFillTx/>
                <a:latin typeface="Calibri"/>
                <a:ea typeface="Calibri"/>
                <a:cs typeface="Calibri"/>
                <a:sym typeface="Calibri"/>
              </a:rPr>
            </a:br>
            <a:br>
              <a:rPr kumimoji="0" lang="en-US" sz="1050" b="1" i="0" u="none" strike="noStrike" kern="0" cap="none" spc="0" normalizeH="0" baseline="0" noProof="0" dirty="0">
                <a:ln>
                  <a:noFill/>
                </a:ln>
                <a:solidFill>
                  <a:srgbClr val="0E2D52"/>
                </a:solidFill>
                <a:uLnTx/>
                <a:uFillTx/>
                <a:latin typeface="Calibri"/>
                <a:ea typeface="Calibri"/>
                <a:cs typeface="Calibri"/>
                <a:sym typeface="Calibri"/>
              </a:rPr>
            </a:br>
            <a:r>
              <a:rPr kumimoji="0" lang="en-US" sz="4200" b="1" i="1" u="none" strike="noStrike" kern="0" cap="none" spc="0" normalizeH="0" baseline="0" noProof="0" dirty="0">
                <a:ln>
                  <a:noFill/>
                </a:ln>
                <a:solidFill>
                  <a:srgbClr val="0E2D52"/>
                </a:solidFill>
                <a:uLnTx/>
                <a:uFillTx/>
                <a:latin typeface="Calibri"/>
                <a:ea typeface="Calibri"/>
                <a:cs typeface="Calibri"/>
                <a:sym typeface="Calibri"/>
              </a:rPr>
              <a:t>SW, SW, SW, SW, NEXT!</a:t>
            </a:r>
          </a:p>
          <a:p>
            <a:pPr marL="0" marR="0" lvl="0" indent="0" algn="ctr" defTabSz="914400" rtl="0" eaLnBrk="1" fontAlgn="auto" latinLnBrk="0" hangingPunct="1">
              <a:lnSpc>
                <a:spcPct val="100000"/>
              </a:lnSpc>
              <a:spcBef>
                <a:spcPts val="0"/>
              </a:spcBef>
              <a:spcAft>
                <a:spcPts val="0"/>
              </a:spcAft>
              <a:buClr>
                <a:srgbClr val="000000"/>
              </a:buClr>
              <a:buSzPts val="2999"/>
              <a:buFont typeface="Arial"/>
              <a:buNone/>
              <a:tabLst/>
              <a:defRPr/>
            </a:pPr>
            <a:r>
              <a:rPr kumimoji="0" lang="en-US" sz="2400" b="0" i="1" u="none" strike="noStrike" kern="0" cap="none" spc="0" normalizeH="0" baseline="0" noProof="0" dirty="0">
                <a:ln>
                  <a:noFill/>
                </a:ln>
                <a:solidFill>
                  <a:srgbClr val="F2682A"/>
                </a:solidFill>
                <a:uLnTx/>
                <a:uFillTx/>
                <a:latin typeface="Calibri"/>
                <a:ea typeface="Calibri"/>
                <a:cs typeface="Calibri"/>
                <a:sym typeface="Calibri"/>
              </a:rPr>
              <a:t>Some Will, Some Won’t, So What, Someone’s Waiting!</a:t>
            </a:r>
          </a:p>
        </p:txBody>
      </p:sp>
      <p:pic>
        <p:nvPicPr>
          <p:cNvPr id="8" name="Picture 7" descr="A person serving a person at a table&#10;&#10;Description automatically generated">
            <a:extLst>
              <a:ext uri="{FF2B5EF4-FFF2-40B4-BE49-F238E27FC236}">
                <a16:creationId xmlns:a16="http://schemas.microsoft.com/office/drawing/2014/main" id="{3C352F0E-78C2-6835-9643-30292348677C}"/>
              </a:ext>
            </a:extLst>
          </p:cNvPr>
          <p:cNvPicPr>
            <a:picLocks noChangeAspect="1"/>
          </p:cNvPicPr>
          <p:nvPr/>
        </p:nvPicPr>
        <p:blipFill rotWithShape="1">
          <a:blip r:embed="rId3"/>
          <a:srcRect l="48336" r="9360"/>
          <a:stretch/>
        </p:blipFill>
        <p:spPr>
          <a:xfrm>
            <a:off x="0" y="0"/>
            <a:ext cx="4351866" cy="6858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F879F604-C8B0-2E27-F8AD-34C7781C14A7}"/>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9E0543F3-D42B-43A3-DA2C-DB37D873FD77}"/>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6" name="TextBox 5">
            <a:extLst>
              <a:ext uri="{FF2B5EF4-FFF2-40B4-BE49-F238E27FC236}">
                <a16:creationId xmlns:a16="http://schemas.microsoft.com/office/drawing/2014/main" id="{B688F1F7-01F4-0BFB-2B18-5747691A97F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latin typeface="Calibri" panose="020F0502020204030204"/>
              </a:rPr>
              <a:t>TheSVPSystem.com</a:t>
            </a:r>
            <a:endParaRPr kumimoji="0" lang="en-US" sz="1800" b="1" i="1" u="none" strike="noStrike" kern="1200" cap="none" spc="0" normalizeH="0" baseline="0" noProof="0" dirty="0">
              <a:ln>
                <a:noFill/>
              </a:ln>
              <a:solidFill>
                <a:schemeClr val="bg1"/>
              </a:solidFill>
              <a:uLnTx/>
              <a:uFillTx/>
              <a:latin typeface="Calibri" panose="020F0502020204030204"/>
              <a:ea typeface="+mn-ea"/>
              <a:cs typeface="+mn-cs"/>
            </a:endParaRPr>
          </a:p>
        </p:txBody>
      </p:sp>
    </p:spTree>
    <p:extLst>
      <p:ext uri="{BB962C8B-B14F-4D97-AF65-F5344CB8AC3E}">
        <p14:creationId xmlns:p14="http://schemas.microsoft.com/office/powerpoint/2010/main" val="35255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38B34C-2708-A0F0-6004-F47720C268F8}"/>
              </a:ext>
            </a:extLst>
          </p:cNvPr>
          <p:cNvGrpSpPr/>
          <p:nvPr/>
        </p:nvGrpSpPr>
        <p:grpSpPr>
          <a:xfrm>
            <a:off x="1524" y="857"/>
            <a:ext cx="12190476" cy="6857143"/>
            <a:chOff x="762" y="429"/>
            <a:chExt cx="12190476" cy="6857143"/>
          </a:xfrm>
        </p:grpSpPr>
        <p:pic>
          <p:nvPicPr>
            <p:cNvPr id="3" name="Picture 2" descr="A fireworks in the sky&#10;&#10;Description automatically generated">
              <a:extLst>
                <a:ext uri="{FF2B5EF4-FFF2-40B4-BE49-F238E27FC236}">
                  <a16:creationId xmlns:a16="http://schemas.microsoft.com/office/drawing/2014/main" id="{72D067FF-4F28-0AC3-0C77-E7EC5E373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Picture 4" descr="A fireworks in the sky&#10;&#10;Description automatically generated">
              <a:extLst>
                <a:ext uri="{FF2B5EF4-FFF2-40B4-BE49-F238E27FC236}">
                  <a16:creationId xmlns:a16="http://schemas.microsoft.com/office/drawing/2014/main" id="{EECD0770-F928-8F72-9FC1-B60CCB173B02}"/>
                </a:ext>
              </a:extLst>
            </p:cNvPr>
            <p:cNvPicPr>
              <a:picLocks noChangeAspect="1"/>
            </p:cNvPicPr>
            <p:nvPr/>
          </p:nvPicPr>
          <p:blipFill rotWithShape="1">
            <a:blip r:embed="rId3">
              <a:extLst>
                <a:ext uri="{28A0092B-C50C-407E-A947-70E740481C1C}">
                  <a14:useLocalDpi xmlns:a14="http://schemas.microsoft.com/office/drawing/2010/main" val="0"/>
                </a:ext>
              </a:extLst>
            </a:blip>
            <a:srcRect l="8095" t="19939" r="81275" b="66844"/>
            <a:stretch/>
          </p:blipFill>
          <p:spPr>
            <a:xfrm>
              <a:off x="3801370" y="253624"/>
              <a:ext cx="1565011" cy="1094509"/>
            </a:xfrm>
            <a:prstGeom prst="rect">
              <a:avLst/>
            </a:prstGeom>
          </p:spPr>
        </p:pic>
        <p:pic>
          <p:nvPicPr>
            <p:cNvPr id="4" name="Picture 3" descr="A fireworks in the sky&#10;&#10;Description automatically generated">
              <a:extLst>
                <a:ext uri="{FF2B5EF4-FFF2-40B4-BE49-F238E27FC236}">
                  <a16:creationId xmlns:a16="http://schemas.microsoft.com/office/drawing/2014/main" id="{8D6A4920-FB9D-BBC1-F140-95ED9F7B7889}"/>
                </a:ext>
              </a:extLst>
            </p:cNvPr>
            <p:cNvPicPr>
              <a:picLocks noChangeAspect="1"/>
            </p:cNvPicPr>
            <p:nvPr/>
          </p:nvPicPr>
          <p:blipFill rotWithShape="1">
            <a:blip r:embed="rId3">
              <a:extLst>
                <a:ext uri="{28A0092B-C50C-407E-A947-70E740481C1C}">
                  <a14:useLocalDpi xmlns:a14="http://schemas.microsoft.com/office/drawing/2010/main" val="0"/>
                </a:ext>
              </a:extLst>
            </a:blip>
            <a:srcRect l="8094" t="19939" r="62010"/>
            <a:stretch/>
          </p:blipFill>
          <p:spPr>
            <a:xfrm>
              <a:off x="52011" y="114019"/>
              <a:ext cx="4401236" cy="6629962"/>
            </a:xfrm>
            <a:prstGeom prst="rect">
              <a:avLst/>
            </a:prstGeom>
          </p:spPr>
        </p:pic>
        <p:sp>
          <p:nvSpPr>
            <p:cNvPr id="2" name="TextBox 1">
              <a:extLst>
                <a:ext uri="{FF2B5EF4-FFF2-40B4-BE49-F238E27FC236}">
                  <a16:creationId xmlns:a16="http://schemas.microsoft.com/office/drawing/2014/main" id="{5D359E13-D8B4-62EE-2D5C-7A8E2C114841}"/>
                </a:ext>
              </a:extLst>
            </p:cNvPr>
            <p:cNvSpPr txBox="1"/>
            <p:nvPr/>
          </p:nvSpPr>
          <p:spPr>
            <a:xfrm>
              <a:off x="3990110" y="5533901"/>
              <a:ext cx="7778337" cy="523220"/>
            </a:xfrm>
            <a:prstGeom prst="rect">
              <a:avLst/>
            </a:prstGeom>
            <a:solidFill>
              <a:schemeClr val="tx1"/>
            </a:solidFill>
          </p:spPr>
          <p:txBody>
            <a:bodyPr wrap="square" rtlCol="0">
              <a:spAutoFit/>
            </a:bodyPr>
            <a:lstStyle/>
            <a:p>
              <a:pPr algn="ctr"/>
              <a:r>
                <a:rPr lang="en-US" sz="2800" b="1" dirty="0">
                  <a:solidFill>
                    <a:schemeClr val="bg1"/>
                  </a:solidFill>
                  <a:latin typeface="Roboto Black" panose="02000000000000000000" pitchFamily="2" charset="0"/>
                  <a:ea typeface="Roboto Black" panose="02000000000000000000" pitchFamily="2" charset="0"/>
                </a:rPr>
                <a:t>IBOs WITH A START DATE IN APRIL 2024</a:t>
              </a:r>
            </a:p>
          </p:txBody>
        </p:sp>
      </p:grpSp>
    </p:spTree>
    <p:extLst>
      <p:ext uri="{BB962C8B-B14F-4D97-AF65-F5344CB8AC3E}">
        <p14:creationId xmlns:p14="http://schemas.microsoft.com/office/powerpoint/2010/main" val="1236655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C9AE-BE6A-525C-8686-13C207A6340A}"/>
              </a:ext>
            </a:extLst>
          </p:cNvPr>
          <p:cNvPicPr>
            <a:picLocks noChangeAspect="1"/>
          </p:cNvPicPr>
          <p:nvPr/>
        </p:nvPicPr>
        <p:blipFill>
          <a:blip r:embed="rId3"/>
          <a:srcRect t="14626" b="14626"/>
          <a:stretch/>
        </p:blipFill>
        <p:spPr>
          <a:xfrm>
            <a:off x="10206895" y="6438549"/>
            <a:ext cx="1920246" cy="274320"/>
          </a:xfrm>
          <a:prstGeom prst="rect">
            <a:avLst/>
          </a:prstGeom>
        </p:spPr>
      </p:pic>
      <p:pic>
        <p:nvPicPr>
          <p:cNvPr id="4" name="Picture 3">
            <a:extLst>
              <a:ext uri="{FF2B5EF4-FFF2-40B4-BE49-F238E27FC236}">
                <a16:creationId xmlns:a16="http://schemas.microsoft.com/office/drawing/2014/main" id="{1269463B-9649-714D-9780-A182B01CC217}"/>
              </a:ext>
            </a:extLst>
          </p:cNvPr>
          <p:cNvPicPr>
            <a:picLocks noChangeAspect="1"/>
          </p:cNvPicPr>
          <p:nvPr/>
        </p:nvPicPr>
        <p:blipFill>
          <a:blip r:embed="rId4"/>
          <a:srcRect/>
          <a:stretch/>
        </p:blipFill>
        <p:spPr>
          <a:xfrm>
            <a:off x="10284385" y="6062707"/>
            <a:ext cx="1720851" cy="295003"/>
          </a:xfrm>
          <a:prstGeom prst="rect">
            <a:avLst/>
          </a:prstGeom>
        </p:spPr>
      </p:pic>
      <p:sp>
        <p:nvSpPr>
          <p:cNvPr id="5" name="TextBox 4">
            <a:extLst>
              <a:ext uri="{FF2B5EF4-FFF2-40B4-BE49-F238E27FC236}">
                <a16:creationId xmlns:a16="http://schemas.microsoft.com/office/drawing/2014/main" id="{4BFCB630-69A6-1444-E51B-51B27D0D40F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white"/>
                </a:solidFill>
                <a:effectLst/>
                <a:uLnTx/>
                <a:uFillTx/>
                <a:latin typeface="Calibri" panose="020F0502020204030204"/>
                <a:ea typeface="+mn-ea"/>
                <a:cs typeface="+mn-cs"/>
              </a:rPr>
              <a:t>TheSVPSystem.com</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2344D4-1683-5D09-C311-4665F367BDE9}"/>
              </a:ext>
            </a:extLst>
          </p:cNvPr>
          <p:cNvSpPr txBox="1"/>
          <p:nvPr/>
        </p:nvSpPr>
        <p:spPr>
          <a:xfrm>
            <a:off x="0" y="2104647"/>
            <a:ext cx="12192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rPr>
              <a:t>How to Become 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rPr>
              <a:t>ETL Factory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a:solidFill>
                    <a:srgbClr val="AA771C"/>
                  </a:solidFill>
                </a:ln>
                <a:solidFill>
                  <a:schemeClr val="bg1"/>
                </a:soli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Wednesday @ 7:00 pm. CT in our FB Group</a:t>
            </a:r>
            <a:endParaRPr kumimoji="0" lang="en-US" sz="3600" b="1" i="0" u="none" strike="noStrike" kern="1200" cap="none" spc="0" normalizeH="0" baseline="0" noProof="0" dirty="0">
              <a:ln>
                <a:solidFill>
                  <a:srgbClr val="AA771C"/>
                </a:solidFill>
              </a:ln>
              <a:solidFill>
                <a:schemeClr val="bg1"/>
              </a:soli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endParaRPr>
          </a:p>
        </p:txBody>
      </p:sp>
      <p:pic>
        <p:nvPicPr>
          <p:cNvPr id="6" name="Picture 5" descr="A logo on a black background&#10;&#10;Description automatically generated">
            <a:extLst>
              <a:ext uri="{FF2B5EF4-FFF2-40B4-BE49-F238E27FC236}">
                <a16:creationId xmlns:a16="http://schemas.microsoft.com/office/drawing/2014/main" id="{807394A9-F918-817A-07F5-E2DFB1454F17}"/>
              </a:ext>
            </a:extLst>
          </p:cNvPr>
          <p:cNvPicPr>
            <a:picLocks noChangeAspect="1"/>
          </p:cNvPicPr>
          <p:nvPr/>
        </p:nvPicPr>
        <p:blipFill rotWithShape="1">
          <a:blip r:embed="rId5"/>
          <a:srcRect l="45463" t="46284" r="45594" b="45986"/>
          <a:stretch/>
        </p:blipFill>
        <p:spPr>
          <a:xfrm>
            <a:off x="5213228" y="805300"/>
            <a:ext cx="1765544" cy="858383"/>
          </a:xfrm>
          <a:prstGeom prst="rect">
            <a:avLst/>
          </a:prstGeom>
        </p:spPr>
      </p:pic>
    </p:spTree>
    <p:extLst>
      <p:ext uri="{BB962C8B-B14F-4D97-AF65-F5344CB8AC3E}">
        <p14:creationId xmlns:p14="http://schemas.microsoft.com/office/powerpoint/2010/main" val="1786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FADFB-BF9D-002D-1E60-B089857A16E9}"/>
              </a:ext>
            </a:extLst>
          </p:cNvPr>
          <p:cNvSpPr txBox="1"/>
          <p:nvPr/>
        </p:nvSpPr>
        <p:spPr>
          <a:xfrm>
            <a:off x="2560320" y="509548"/>
            <a:ext cx="96316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uLnTx/>
                <a:uFillTx/>
                <a:latin typeface="Calibri" panose="020F0502020204030204"/>
                <a:ea typeface="+mn-ea"/>
                <a:cs typeface="+mn-cs"/>
              </a:rPr>
              <a:t>CALL TO ACTION!</a:t>
            </a:r>
            <a:endParaRPr kumimoji="0" lang="en-US" sz="7200" b="0" i="0" u="none" strike="noStrike" kern="1200" cap="none" spc="0" normalizeH="0" baseline="0" noProof="0" dirty="0">
              <a:ln>
                <a:noFill/>
              </a:ln>
              <a:uLnTx/>
              <a:uFillTx/>
              <a:latin typeface="Calibri" panose="020F0502020204030204"/>
              <a:ea typeface="+mn-ea"/>
              <a:cs typeface="+mn-cs"/>
            </a:endParaRPr>
          </a:p>
        </p:txBody>
      </p:sp>
      <p:pic>
        <p:nvPicPr>
          <p:cNvPr id="18" name="Picture 17" descr="A person riding a bike on a hill&#10;&#10;Description automatically generated">
            <a:extLst>
              <a:ext uri="{FF2B5EF4-FFF2-40B4-BE49-F238E27FC236}">
                <a16:creationId xmlns:a16="http://schemas.microsoft.com/office/drawing/2014/main" id="{5349268F-83D5-B959-A047-2DCE76461C66}"/>
              </a:ext>
            </a:extLst>
          </p:cNvPr>
          <p:cNvPicPr>
            <a:picLocks noChangeAspect="1"/>
          </p:cNvPicPr>
          <p:nvPr/>
        </p:nvPicPr>
        <p:blipFill rotWithShape="1">
          <a:blip r:embed="rId2"/>
          <a:srcRect l="47685" r="22325"/>
          <a:stretch/>
        </p:blipFill>
        <p:spPr>
          <a:xfrm flipH="1">
            <a:off x="0" y="0"/>
            <a:ext cx="3657600" cy="6855691"/>
          </a:xfrm>
          <a:prstGeom prst="rect">
            <a:avLst/>
          </a:prstGeom>
        </p:spPr>
      </p:pic>
      <p:sp>
        <p:nvSpPr>
          <p:cNvPr id="3" name="TextBox 2">
            <a:extLst>
              <a:ext uri="{FF2B5EF4-FFF2-40B4-BE49-F238E27FC236}">
                <a16:creationId xmlns:a16="http://schemas.microsoft.com/office/drawing/2014/main" id="{970A17C3-858B-BB24-B083-8A79ECE0557A}"/>
              </a:ext>
            </a:extLst>
          </p:cNvPr>
          <p:cNvSpPr txBox="1"/>
          <p:nvPr/>
        </p:nvSpPr>
        <p:spPr>
          <a:xfrm>
            <a:off x="10381206" y="643763"/>
            <a:ext cx="1828800" cy="1200329"/>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uLnTx/>
                <a:uFillTx/>
                <a:latin typeface="Calibri" panose="020F0502020204030204"/>
                <a:ea typeface="+mn-ea"/>
                <a:cs typeface="+mn-cs"/>
              </a:rPr>
              <a:t>🏆</a:t>
            </a:r>
            <a:endParaRPr kumimoji="0" lang="en-US" sz="7200" b="0" i="0" u="none" strike="noStrike" kern="1200" cap="none" spc="0" normalizeH="0" baseline="0" noProof="0" dirty="0">
              <a:ln>
                <a:noFill/>
              </a:ln>
              <a:uLnTx/>
              <a:uFillTx/>
              <a:latin typeface="Calibri" panose="020F0502020204030204"/>
              <a:ea typeface="+mn-ea"/>
              <a:cs typeface="+mn-cs"/>
            </a:endParaRP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4" name="Group 3">
            <a:extLst>
              <a:ext uri="{FF2B5EF4-FFF2-40B4-BE49-F238E27FC236}">
                <a16:creationId xmlns:a16="http://schemas.microsoft.com/office/drawing/2014/main" id="{AADFE892-370D-BC90-112D-5638225B411F}"/>
              </a:ext>
            </a:extLst>
          </p:cNvPr>
          <p:cNvGrpSpPr/>
          <p:nvPr/>
        </p:nvGrpSpPr>
        <p:grpSpPr>
          <a:xfrm>
            <a:off x="8983481" y="2033189"/>
            <a:ext cx="2795451" cy="3227680"/>
            <a:chOff x="1201783" y="1845549"/>
            <a:chExt cx="2795451" cy="3227680"/>
          </a:xfrm>
        </p:grpSpPr>
        <p:sp>
          <p:nvSpPr>
            <p:cNvPr id="13" name="Rectangle 12">
              <a:extLst>
                <a:ext uri="{FF2B5EF4-FFF2-40B4-BE49-F238E27FC236}">
                  <a16:creationId xmlns:a16="http://schemas.microsoft.com/office/drawing/2014/main" id="{CC256A0D-FD42-556C-863E-F6CCA74D80DF}"/>
                </a:ext>
              </a:extLst>
            </p:cNvPr>
            <p:cNvSpPr/>
            <p:nvPr/>
          </p:nvSpPr>
          <p:spPr>
            <a:xfrm>
              <a:off x="1201783"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Identify and Acquire your first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2682A"/>
                  </a:solidFill>
                  <a:uLnTx/>
                  <a:uFillTx/>
                  <a:latin typeface="Calibri" panose="020F0502020204030204"/>
                  <a:ea typeface="Arial"/>
                  <a:cs typeface="Arial"/>
                  <a:sym typeface="Arial"/>
                </a:rPr>
                <a:t>5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a:ea typeface="Arial"/>
                  <a:cs typeface="Arial"/>
                  <a:sym typeface="Arial"/>
                </a:rPr>
                <a:t>right away </a:t>
              </a:r>
              <a:r>
                <a:rPr lang="en-US" sz="2400" b="1" kern="0" dirty="0">
                  <a:solidFill>
                    <a:srgbClr val="000000"/>
                  </a:solidFill>
                  <a:latin typeface="Calibri" panose="020F0502020204030204"/>
                  <a:ea typeface="Arial"/>
                  <a:cs typeface="Arial"/>
                  <a:sym typeface="Arial"/>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rgbClr val="F2682A"/>
                  </a:solidFill>
                  <a:latin typeface="Calibri" panose="020F0502020204030204"/>
                  <a:ea typeface="Arial"/>
                  <a:cs typeface="Arial"/>
                  <a:sym typeface="Arial"/>
                </a:rPr>
                <a:t>BUILD YOUR TEAM</a:t>
              </a:r>
              <a:endParaRPr kumimoji="0" lang="en-US" sz="1100" b="0" i="0" u="none" strike="noStrike" kern="0" cap="none" spc="0" normalizeH="0" baseline="0" noProof="0" dirty="0">
                <a:ln>
                  <a:noFill/>
                </a:ln>
                <a:solidFill>
                  <a:srgbClr val="F2682A"/>
                </a:solidFill>
                <a:effectLst/>
                <a:uLnTx/>
                <a:uFillTx/>
                <a:latin typeface="Calibri" panose="020F0502020204030204"/>
                <a:ea typeface="Arial"/>
                <a:cs typeface="Arial"/>
                <a:sym typeface="Arial"/>
              </a:endParaRPr>
            </a:p>
          </p:txBody>
        </p:sp>
        <p:sp>
          <p:nvSpPr>
            <p:cNvPr id="6" name="Oval 5">
              <a:extLst>
                <a:ext uri="{FF2B5EF4-FFF2-40B4-BE49-F238E27FC236}">
                  <a16:creationId xmlns:a16="http://schemas.microsoft.com/office/drawing/2014/main" id="{A552461F-1454-83B5-A6DD-26F64EF14EA7}"/>
                </a:ext>
              </a:extLst>
            </p:cNvPr>
            <p:cNvSpPr/>
            <p:nvPr/>
          </p:nvSpPr>
          <p:spPr>
            <a:xfrm>
              <a:off x="2168434"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3</a:t>
              </a:r>
            </a:p>
          </p:txBody>
        </p:sp>
      </p:grpSp>
      <p:grpSp>
        <p:nvGrpSpPr>
          <p:cNvPr id="9" name="Group 8">
            <a:extLst>
              <a:ext uri="{FF2B5EF4-FFF2-40B4-BE49-F238E27FC236}">
                <a16:creationId xmlns:a16="http://schemas.microsoft.com/office/drawing/2014/main" id="{5F9AC046-BD74-60E5-37C6-197D8E019B4D}"/>
              </a:ext>
            </a:extLst>
          </p:cNvPr>
          <p:cNvGrpSpPr/>
          <p:nvPr/>
        </p:nvGrpSpPr>
        <p:grpSpPr>
          <a:xfrm>
            <a:off x="2896311" y="2033189"/>
            <a:ext cx="2795451" cy="3227680"/>
            <a:chOff x="4698274" y="1845549"/>
            <a:chExt cx="2795451" cy="3227680"/>
          </a:xfrm>
        </p:grpSpPr>
        <p:sp>
          <p:nvSpPr>
            <p:cNvPr id="14" name="Rectangle 13">
              <a:extLst>
                <a:ext uri="{FF2B5EF4-FFF2-40B4-BE49-F238E27FC236}">
                  <a16:creationId xmlns:a16="http://schemas.microsoft.com/office/drawing/2014/main" id="{9D94E48E-B9F2-8BA3-8F83-2BB2A73544CC}"/>
                </a:ext>
              </a:extLst>
            </p:cNvPr>
            <p:cNvSpPr/>
            <p:nvPr/>
          </p:nvSpPr>
          <p:spPr>
            <a:xfrm>
              <a:off x="4698274"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Set up your</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600" b="1" i="0" u="none" strike="noStrike" kern="0" cap="none" spc="0" normalizeH="0" baseline="0" noProof="0" dirty="0">
                  <a:ln>
                    <a:noFill/>
                  </a:ln>
                  <a:solidFill>
                    <a:srgbClr val="F2682A"/>
                  </a:solidFill>
                  <a:uLnTx/>
                  <a:uFillTx/>
                  <a:latin typeface="Calibri" panose="020F0502020204030204"/>
                  <a:ea typeface="Arial"/>
                  <a:cs typeface="Arial"/>
                  <a:sym typeface="Arial"/>
                </a:rPr>
                <a:t>BUSINESS LAUNCH</a:t>
              </a:r>
              <a:endParaRPr kumimoji="0" lang="en-US" sz="2600" b="1" i="0" u="none" strike="noStrike" kern="0" cap="none" spc="0" normalizeH="0" baseline="0" noProof="0" dirty="0">
                <a:ln>
                  <a:noFill/>
                </a:ln>
                <a:solidFill>
                  <a:srgbClr val="FF0000"/>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HOME or ZOOM</a:t>
              </a:r>
              <a:endParaRPr kumimoji="0" lang="en-US" sz="1100" b="0" i="0" u="none" strike="noStrike" kern="0" cap="none" spc="0" normalizeH="0" baseline="0" noProof="0" dirty="0">
                <a:ln>
                  <a:noFill/>
                </a:ln>
                <a:solidFill>
                  <a:srgbClr val="0D2D52"/>
                </a:solidFill>
                <a:effectLst/>
                <a:uLnTx/>
                <a:uFillTx/>
                <a:latin typeface="Calibri" panose="020F0502020204030204"/>
                <a:ea typeface="Arial"/>
                <a:cs typeface="Arial"/>
                <a:sym typeface="Arial"/>
              </a:endParaRPr>
            </a:p>
          </p:txBody>
        </p:sp>
        <p:sp>
          <p:nvSpPr>
            <p:cNvPr id="8" name="Oval 7">
              <a:extLst>
                <a:ext uri="{FF2B5EF4-FFF2-40B4-BE49-F238E27FC236}">
                  <a16:creationId xmlns:a16="http://schemas.microsoft.com/office/drawing/2014/main" id="{C49A679F-7314-770D-DB6E-8D59075EDBD6}"/>
                </a:ext>
              </a:extLst>
            </p:cNvPr>
            <p:cNvSpPr/>
            <p:nvPr/>
          </p:nvSpPr>
          <p:spPr>
            <a:xfrm>
              <a:off x="5651863"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1</a:t>
              </a:r>
            </a:p>
          </p:txBody>
        </p:sp>
      </p:grpSp>
      <p:grpSp>
        <p:nvGrpSpPr>
          <p:cNvPr id="11" name="Group 10">
            <a:extLst>
              <a:ext uri="{FF2B5EF4-FFF2-40B4-BE49-F238E27FC236}">
                <a16:creationId xmlns:a16="http://schemas.microsoft.com/office/drawing/2014/main" id="{E0B36A2D-8AD4-A1C4-85AC-74B8CDDBC802}"/>
              </a:ext>
            </a:extLst>
          </p:cNvPr>
          <p:cNvGrpSpPr/>
          <p:nvPr/>
        </p:nvGrpSpPr>
        <p:grpSpPr>
          <a:xfrm>
            <a:off x="5939896" y="2033189"/>
            <a:ext cx="2795451" cy="3227680"/>
            <a:chOff x="8181703" y="1845549"/>
            <a:chExt cx="2795451" cy="3227680"/>
          </a:xfrm>
        </p:grpSpPr>
        <p:sp>
          <p:nvSpPr>
            <p:cNvPr id="15" name="Rectangle 14">
              <a:extLst>
                <a:ext uri="{FF2B5EF4-FFF2-40B4-BE49-F238E27FC236}">
                  <a16:creationId xmlns:a16="http://schemas.microsoft.com/office/drawing/2014/main" id="{ADC5F33A-8C9C-65A0-E128-B6DD82DC9710}"/>
                </a:ext>
              </a:extLst>
            </p:cNvPr>
            <p:cNvSpPr/>
            <p:nvPr/>
          </p:nvSpPr>
          <p:spPr>
            <a:xfrm>
              <a:off x="8181703" y="2537215"/>
              <a:ext cx="2795451" cy="2536014"/>
            </a:xfrm>
            <a:prstGeom prst="rect">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Invite your guests to your LAUNCH.</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rgbClr val="0D2D52"/>
                  </a:solidFill>
                  <a:effectLst/>
                  <a:uLnTx/>
                  <a:uFillTx/>
                  <a:latin typeface="Calibri" panose="020F0502020204030204"/>
                  <a:ea typeface="Arial"/>
                  <a:cs typeface="Arial"/>
                  <a:sym typeface="Arial"/>
                </a:rPr>
                <a:t>Use the scripts provided on </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1" u="none" strike="noStrike" kern="0" cap="none" spc="0" normalizeH="0" baseline="0" noProof="0" dirty="0" err="1">
                  <a:ln>
                    <a:noFill/>
                  </a:ln>
                  <a:solidFill>
                    <a:srgbClr val="F2682A"/>
                  </a:solidFill>
                  <a:uLnTx/>
                  <a:uFillTx/>
                  <a:latin typeface="Calibri" panose="020F0502020204030204"/>
                  <a:ea typeface="Arial"/>
                  <a:cs typeface="Arial"/>
                  <a:sym typeface="Arial"/>
                </a:rPr>
                <a:t>RhinoNation.World</a:t>
              </a:r>
              <a:endParaRPr kumimoji="0" lang="en-US" sz="2400" b="1" i="1" u="none" strike="noStrike" kern="0" cap="none" spc="0" normalizeH="0" baseline="0" noProof="0" dirty="0">
                <a:ln>
                  <a:noFill/>
                </a:ln>
                <a:solidFill>
                  <a:srgbClr val="F2682A"/>
                </a:solidFill>
                <a:uLnTx/>
                <a:uFillTx/>
                <a:latin typeface="Calibri" panose="020F0502020204030204"/>
                <a:ea typeface="Arial"/>
                <a:cs typeface="Arial"/>
                <a:sym typeface="Arial"/>
              </a:endParaRPr>
            </a:p>
          </p:txBody>
        </p:sp>
        <p:sp>
          <p:nvSpPr>
            <p:cNvPr id="10" name="Oval 9">
              <a:extLst>
                <a:ext uri="{FF2B5EF4-FFF2-40B4-BE49-F238E27FC236}">
                  <a16:creationId xmlns:a16="http://schemas.microsoft.com/office/drawing/2014/main" id="{D1FEB459-2419-D41A-43B2-2CEE05DFD392}"/>
                </a:ext>
              </a:extLst>
            </p:cNvPr>
            <p:cNvSpPr/>
            <p:nvPr/>
          </p:nvSpPr>
          <p:spPr>
            <a:xfrm>
              <a:off x="9135292" y="1845549"/>
              <a:ext cx="888274" cy="888274"/>
            </a:xfrm>
            <a:prstGeom prst="ellipse">
              <a:avLst/>
            </a:prstGeom>
            <a:solidFill>
              <a:schemeClr val="bg1"/>
            </a:solidFill>
            <a:ln w="5715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D52"/>
                  </a:solidFill>
                  <a:effectLst/>
                  <a:uLnTx/>
                  <a:uFillTx/>
                  <a:latin typeface="Calibri" panose="020F0502020204030204"/>
                  <a:ea typeface="+mn-ea"/>
                  <a:cs typeface="+mn-cs"/>
                </a:rPr>
                <a:t>2</a:t>
              </a:r>
            </a:p>
          </p:txBody>
        </p:sp>
      </p:grpSp>
      <p:pic>
        <p:nvPicPr>
          <p:cNvPr id="7" name="Picture 6" descr="A black background with white text&#10;&#10;Description automatically generated">
            <a:extLst>
              <a:ext uri="{FF2B5EF4-FFF2-40B4-BE49-F238E27FC236}">
                <a16:creationId xmlns:a16="http://schemas.microsoft.com/office/drawing/2014/main" id="{0287EA0A-0131-7B8F-42A7-5B8E0568B84F}"/>
              </a:ext>
            </a:extLst>
          </p:cNvPr>
          <p:cNvPicPr>
            <a:picLocks noChangeAspect="1"/>
          </p:cNvPicPr>
          <p:nvPr/>
        </p:nvPicPr>
        <p:blipFill rotWithShape="1">
          <a:blip r:embed="rId4"/>
          <a:srcRect l="20804" t="42801" r="21242" b="42481"/>
          <a:stretch/>
        </p:blipFill>
        <p:spPr>
          <a:xfrm>
            <a:off x="10284385" y="6438550"/>
            <a:ext cx="1720850" cy="245835"/>
          </a:xfrm>
          <a:prstGeom prst="rect">
            <a:avLst/>
          </a:prstGeom>
        </p:spPr>
      </p:pic>
      <p:pic>
        <p:nvPicPr>
          <p:cNvPr id="12" name="Picture 11" descr="A close up of a logo&#10;&#10;Description automatically generated">
            <a:extLst>
              <a:ext uri="{FF2B5EF4-FFF2-40B4-BE49-F238E27FC236}">
                <a16:creationId xmlns:a16="http://schemas.microsoft.com/office/drawing/2014/main" id="{6B7735CA-AB45-9946-5AA0-1839593B46D8}"/>
              </a:ext>
            </a:extLst>
          </p:cNvPr>
          <p:cNvPicPr>
            <a:picLocks noChangeAspect="1"/>
          </p:cNvPicPr>
          <p:nvPr/>
        </p:nvPicPr>
        <p:blipFill>
          <a:blip r:embed="rId5"/>
          <a:stretch>
            <a:fillRect/>
          </a:stretch>
        </p:blipFill>
        <p:spPr>
          <a:xfrm>
            <a:off x="10284385" y="6050130"/>
            <a:ext cx="1720851" cy="320158"/>
          </a:xfrm>
          <a:prstGeom prst="rect">
            <a:avLst/>
          </a:prstGeom>
        </p:spPr>
      </p:pic>
      <p:sp>
        <p:nvSpPr>
          <p:cNvPr id="16" name="TextBox 15">
            <a:extLst>
              <a:ext uri="{FF2B5EF4-FFF2-40B4-BE49-F238E27FC236}">
                <a16:creationId xmlns:a16="http://schemas.microsoft.com/office/drawing/2014/main" id="{54FE2E39-CDE3-8369-ADA3-35B2B36233A7}"/>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chemeClr val="bg1"/>
                </a:solidFill>
                <a:effectLst>
                  <a:outerShdw blurRad="50800" dist="38100" dir="2700000" algn="tl" rotWithShape="0">
                    <a:prstClr val="black">
                      <a:alpha val="40000"/>
                    </a:prstClr>
                  </a:outerShdw>
                </a:effectLst>
                <a:latin typeface="Calibri" panose="020F0502020204030204"/>
              </a:rPr>
              <a:t>TheSVPSystem.com</a:t>
            </a:r>
            <a:endParaRPr kumimoji="0" lang="en-US" sz="1800" b="1" i="1"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710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1" y="323455"/>
            <a:ext cx="12191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600" normalizeH="0" baseline="0" noProof="0" dirty="0">
                <a:ln>
                  <a:noFill/>
                </a:ln>
                <a:solidFill>
                  <a:srgbClr val="0D2D53"/>
                </a:solidFill>
                <a:uLnTx/>
                <a:uFillTx/>
                <a:latin typeface="Calibri" panose="020F0502020204030204"/>
                <a:ea typeface="+mn-ea"/>
                <a:cs typeface="+mn-cs"/>
              </a:rPr>
              <a:t>GET CONNECTED</a:t>
            </a:r>
            <a:endParaRPr kumimoji="0" lang="en-US" sz="5400" b="0" i="0" u="none" strike="noStrike" kern="1200" cap="none" spc="600" normalizeH="0" baseline="0" noProof="0" dirty="0">
              <a:ln>
                <a:noFill/>
              </a:ln>
              <a:solidFill>
                <a:srgbClr val="0D2D53"/>
              </a:solidFill>
              <a:uLnTx/>
              <a:uFillTx/>
              <a:latin typeface="Calibri" panose="020F0502020204030204"/>
              <a:ea typeface="+mn-ea"/>
              <a:cs typeface="+mn-cs"/>
            </a:endParaRPr>
          </a:p>
        </p:txBody>
      </p:sp>
      <p:pic>
        <p:nvPicPr>
          <p:cNvPr id="14" name="Picture 13" descr="A person pointing at a computer&#10;&#10;Description automatically generated">
            <a:extLst>
              <a:ext uri="{FF2B5EF4-FFF2-40B4-BE49-F238E27FC236}">
                <a16:creationId xmlns:a16="http://schemas.microsoft.com/office/drawing/2014/main" id="{948D233E-D9A9-A9AF-A03A-B24680EBF912}"/>
              </a:ext>
            </a:extLst>
          </p:cNvPr>
          <p:cNvPicPr>
            <a:picLocks noChangeAspect="1"/>
          </p:cNvPicPr>
          <p:nvPr/>
        </p:nvPicPr>
        <p:blipFill rotWithShape="1">
          <a:blip r:embed="rId3"/>
          <a:srcRect l="10242" t="26882" r="17686" b="12542"/>
          <a:stretch/>
        </p:blipFill>
        <p:spPr>
          <a:xfrm>
            <a:off x="0" y="1"/>
            <a:ext cx="12191999" cy="6858000"/>
          </a:xfrm>
          <a:prstGeom prst="rect">
            <a:avLst/>
          </a:prstGeom>
        </p:spPr>
      </p:pic>
      <p:pic>
        <p:nvPicPr>
          <p:cNvPr id="18" name="Picture 17" descr="A close-up of a sign&#10;&#10;Description automatically generated">
            <a:extLst>
              <a:ext uri="{FF2B5EF4-FFF2-40B4-BE49-F238E27FC236}">
                <a16:creationId xmlns:a16="http://schemas.microsoft.com/office/drawing/2014/main" id="{B5F84EF0-8138-DB99-E1D1-6570BB64B38D}"/>
              </a:ext>
            </a:extLst>
          </p:cNvPr>
          <p:cNvPicPr>
            <a:picLocks noChangeAspect="1"/>
          </p:cNvPicPr>
          <p:nvPr/>
        </p:nvPicPr>
        <p:blipFill>
          <a:blip r:embed="rId4"/>
          <a:stretch>
            <a:fillRect/>
          </a:stretch>
        </p:blipFill>
        <p:spPr>
          <a:xfrm>
            <a:off x="2865465" y="1456908"/>
            <a:ext cx="6665643" cy="3126667"/>
          </a:xfrm>
          <a:prstGeom prst="rect">
            <a:avLst/>
          </a:prstGeom>
        </p:spPr>
      </p:pic>
      <p:sp>
        <p:nvSpPr>
          <p:cNvPr id="19" name="TextBox 18">
            <a:extLst>
              <a:ext uri="{FF2B5EF4-FFF2-40B4-BE49-F238E27FC236}">
                <a16:creationId xmlns:a16="http://schemas.microsoft.com/office/drawing/2014/main" id="{21BEB60B-7263-2099-A2A9-4BB4142C2A7B}"/>
              </a:ext>
            </a:extLst>
          </p:cNvPr>
          <p:cNvSpPr txBox="1"/>
          <p:nvPr/>
        </p:nvSpPr>
        <p:spPr>
          <a:xfrm rot="16200000">
            <a:off x="-1865941" y="2307658"/>
            <a:ext cx="5145586" cy="1200329"/>
          </a:xfrm>
          <a:prstGeom prst="rect">
            <a:avLst/>
          </a:prstGeom>
          <a:noFill/>
        </p:spPr>
        <p:txBody>
          <a:bodyPr wrap="square" rtlCol="0">
            <a:spAutoFit/>
          </a:bodyPr>
          <a:lstStyle/>
          <a:p>
            <a:r>
              <a:rPr lang="en-US" sz="7200" b="1" dirty="0">
                <a:solidFill>
                  <a:srgbClr val="F2682A"/>
                </a:solidFill>
                <a:latin typeface="Calibri" panose="020F0502020204030204" pitchFamily="34" charset="0"/>
                <a:cs typeface="Calibri" panose="020F0502020204030204" pitchFamily="34" charset="0"/>
              </a:rPr>
              <a:t>GET</a:t>
            </a:r>
          </a:p>
        </p:txBody>
      </p:sp>
      <p:sp>
        <p:nvSpPr>
          <p:cNvPr id="20" name="TextBox 19">
            <a:extLst>
              <a:ext uri="{FF2B5EF4-FFF2-40B4-BE49-F238E27FC236}">
                <a16:creationId xmlns:a16="http://schemas.microsoft.com/office/drawing/2014/main" id="{EB093BA9-9E3E-4487-0266-1BA6DE7545E0}"/>
              </a:ext>
            </a:extLst>
          </p:cNvPr>
          <p:cNvSpPr txBox="1"/>
          <p:nvPr/>
        </p:nvSpPr>
        <p:spPr>
          <a:xfrm rot="16200000">
            <a:off x="-1031738" y="2307658"/>
            <a:ext cx="5145586" cy="1200329"/>
          </a:xfrm>
          <a:prstGeom prst="rect">
            <a:avLst/>
          </a:prstGeom>
          <a:noFill/>
        </p:spPr>
        <p:txBody>
          <a:bodyPr wrap="square" rtlCol="0">
            <a:spAutoFit/>
          </a:bodyPr>
          <a:lstStyle/>
          <a:p>
            <a:r>
              <a:rPr lang="en-US" sz="7200" b="1" dirty="0">
                <a:solidFill>
                  <a:srgbClr val="F2682A"/>
                </a:solidFill>
                <a:latin typeface="Calibri" panose="020F0502020204030204" pitchFamily="34" charset="0"/>
                <a:cs typeface="Calibri" panose="020F0502020204030204" pitchFamily="34" charset="0"/>
              </a:rPr>
              <a:t>CONNECTED</a:t>
            </a:r>
          </a:p>
        </p:txBody>
      </p:sp>
    </p:spTree>
    <p:extLst>
      <p:ext uri="{BB962C8B-B14F-4D97-AF65-F5344CB8AC3E}">
        <p14:creationId xmlns:p14="http://schemas.microsoft.com/office/powerpoint/2010/main" val="392082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8A84A55F-5324-6B59-7F95-0326F0F4F0DD}"/>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3" name="Picture 2" descr="A close up of a logo&#10;&#10;Description automatically generated">
            <a:extLst>
              <a:ext uri="{FF2B5EF4-FFF2-40B4-BE49-F238E27FC236}">
                <a16:creationId xmlns:a16="http://schemas.microsoft.com/office/drawing/2014/main" id="{A90D41E6-4C13-40F1-D03D-1210B28B55EB}"/>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4" name="TextBox 3">
            <a:extLst>
              <a:ext uri="{FF2B5EF4-FFF2-40B4-BE49-F238E27FC236}">
                <a16:creationId xmlns:a16="http://schemas.microsoft.com/office/drawing/2014/main" id="{DC0780F4-2755-9846-DCB6-937B9E0F1A7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5"/>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60" name="Picture 59" descr="A blue and orange text on a black background&#10;&#10;Description automatically generated">
            <a:extLst>
              <a:ext uri="{FF2B5EF4-FFF2-40B4-BE49-F238E27FC236}">
                <a16:creationId xmlns:a16="http://schemas.microsoft.com/office/drawing/2014/main" id="{E34568E7-FBC5-7E59-E48B-FB58508B6B24}"/>
              </a:ext>
            </a:extLst>
          </p:cNvPr>
          <p:cNvPicPr>
            <a:picLocks noChangeAspect="1"/>
          </p:cNvPicPr>
          <p:nvPr/>
        </p:nvPicPr>
        <p:blipFill rotWithShape="1">
          <a:blip r:embed="rId6"/>
          <a:srcRect b="31901"/>
          <a:stretch/>
        </p:blipFill>
        <p:spPr>
          <a:xfrm>
            <a:off x="3020552" y="2274"/>
            <a:ext cx="6132865" cy="923816"/>
          </a:xfrm>
          <a:prstGeom prst="rect">
            <a:avLst/>
          </a:prstGeom>
          <a:ln>
            <a:noFill/>
          </a:ln>
          <a:effectLst>
            <a:outerShdw blurRad="292100" dist="139700" dir="2700000" algn="tl" rotWithShape="0">
              <a:srgbClr val="333333">
                <a:alpha val="65000"/>
              </a:srgbClr>
            </a:outerShdw>
          </a:effectLst>
        </p:spPr>
      </p:pic>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4030133"/>
            <a:chOff x="5100196" y="1789984"/>
            <a:chExt cx="2009875" cy="4030133"/>
          </a:xfrm>
        </p:grpSpPr>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4" name="Rectangle 63">
              <a:extLst>
                <a:ext uri="{FF2B5EF4-FFF2-40B4-BE49-F238E27FC236}">
                  <a16:creationId xmlns:a16="http://schemas.microsoft.com/office/drawing/2014/main" id="{F045FBF8-5291-F278-66F4-076501B767E5}"/>
                </a:ext>
              </a:extLst>
            </p:cNvPr>
            <p:cNvSpPr/>
            <p:nvPr/>
          </p:nvSpPr>
          <p:spPr>
            <a:xfrm>
              <a:off x="510019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8" cy="4030133"/>
            <a:chOff x="9573165" y="1789984"/>
            <a:chExt cx="1991608" cy="4030133"/>
          </a:xfrm>
        </p:grpSpPr>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0" name="Rectangle 69">
              <a:extLst>
                <a:ext uri="{FF2B5EF4-FFF2-40B4-BE49-F238E27FC236}">
                  <a16:creationId xmlns:a16="http://schemas.microsoft.com/office/drawing/2014/main" id="{6C596978-620B-6277-6EE1-C2CD60160038}"/>
                </a:ext>
              </a:extLst>
            </p:cNvPr>
            <p:cNvSpPr/>
            <p:nvPr/>
          </p:nvSpPr>
          <p:spPr>
            <a:xfrm>
              <a:off x="9573167"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rgbClr val="0D2D51"/>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4030133"/>
            <a:chOff x="2851609" y="1789984"/>
            <a:chExt cx="2003708" cy="4030133"/>
          </a:xfrm>
        </p:grpSpPr>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6" name="Rectangle 75">
              <a:extLst>
                <a:ext uri="{FF2B5EF4-FFF2-40B4-BE49-F238E27FC236}">
                  <a16:creationId xmlns:a16="http://schemas.microsoft.com/office/drawing/2014/main" id="{16853573-9D17-4B45-DFB8-C9B267D7E9FF}"/>
                </a:ext>
              </a:extLst>
            </p:cNvPr>
            <p:cNvSpPr/>
            <p:nvPr/>
          </p:nvSpPr>
          <p:spPr>
            <a:xfrm>
              <a:off x="286371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2682A"/>
                  </a:solidFill>
                  <a:effectLst/>
                  <a:uLnTx/>
                  <a:uFillTx/>
                  <a:latin typeface="Calibri" panose="020F0502020204030204"/>
                  <a:ea typeface="+mn-ea"/>
                  <a:cs typeface="+mn-cs"/>
                </a:rPr>
                <a:t>Invite Your Guests</a:t>
              </a:r>
            </a:p>
          </p:txBody>
        </p:sp>
      </p:gr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4030133"/>
            <a:chOff x="615126" y="1789984"/>
            <a:chExt cx="2022569" cy="4030133"/>
          </a:xfrm>
        </p:grpSpPr>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2" name="Rectangle 81">
              <a:extLst>
                <a:ext uri="{FF2B5EF4-FFF2-40B4-BE49-F238E27FC236}">
                  <a16:creationId xmlns:a16="http://schemas.microsoft.com/office/drawing/2014/main" id="{5E2C73EA-7B78-88D2-FC48-6AD06BFCB430}"/>
                </a:ext>
              </a:extLst>
            </p:cNvPr>
            <p:cNvSpPr/>
            <p:nvPr/>
          </p:nvSpPr>
          <p:spPr>
            <a:xfrm>
              <a:off x="627226"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7"/>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8A72D37E-6B86-14B9-F5B1-EADCE33BD67C}"/>
              </a:ext>
            </a:extLst>
          </p:cNvPr>
          <p:cNvSpPr txBox="1"/>
          <p:nvPr/>
        </p:nvSpPr>
        <p:spPr>
          <a:xfrm>
            <a:off x="1" y="866287"/>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E5E5E"/>
                </a:solidFill>
                <a:effectLst/>
                <a:uLnTx/>
                <a:uFillTx/>
                <a:latin typeface="Arial"/>
                <a:ea typeface="+mn-ea"/>
                <a:cs typeface="+mn-cs"/>
              </a:rPr>
              <a:t>The Healthcare Coverage informational Zoom will be followed by a short business overview</a:t>
            </a: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4030133"/>
            <a:chOff x="7333653" y="1886591"/>
            <a:chExt cx="1994634" cy="4030133"/>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4030133"/>
              <a:chOff x="7333653" y="1789984"/>
              <a:chExt cx="1994634" cy="4030133"/>
            </a:xfrm>
          </p:grpSpPr>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rgbClr val="F2682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9" name="Rectangle 88">
                <a:extLst>
                  <a:ext uri="{FF2B5EF4-FFF2-40B4-BE49-F238E27FC236}">
                    <a16:creationId xmlns:a16="http://schemas.microsoft.com/office/drawing/2014/main" id="{6CBC6E4B-292F-C5C7-ED7A-FC7E69D1880B}"/>
                  </a:ext>
                </a:extLst>
              </p:cNvPr>
              <p:cNvSpPr/>
              <p:nvPr/>
            </p:nvSpPr>
            <p:spPr>
              <a:xfrm>
                <a:off x="7336681" y="1789984"/>
                <a:ext cx="1991606" cy="4030133"/>
              </a:xfrm>
              <a:prstGeom prst="rect">
                <a:avLst/>
              </a:prstGeom>
              <a:no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092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anim calcmode="lin" valueType="num">
                                      <p:cBhvr>
                                        <p:cTn id="8" dur="500" fill="hold"/>
                                        <p:tgtEl>
                                          <p:spTgt spid="79"/>
                                        </p:tgtEl>
                                        <p:attrNameLst>
                                          <p:attrName>ppt_x</p:attrName>
                                        </p:attrNameLst>
                                      </p:cBhvr>
                                      <p:tavLst>
                                        <p:tav tm="0">
                                          <p:val>
                                            <p:strVal val="#ppt_x"/>
                                          </p:val>
                                        </p:tav>
                                        <p:tav tm="100000">
                                          <p:val>
                                            <p:strVal val="#ppt_x"/>
                                          </p:val>
                                        </p:tav>
                                      </p:tavLst>
                                    </p:anim>
                                    <p:anim calcmode="lin" valueType="num">
                                      <p:cBhvr>
                                        <p:cTn id="9" dur="500" fill="hold"/>
                                        <p:tgtEl>
                                          <p:spTgt spid="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anim calcmode="lin" valueType="num">
                                      <p:cBhvr>
                                        <p:cTn id="20" dur="500" fill="hold"/>
                                        <p:tgtEl>
                                          <p:spTgt spid="61"/>
                                        </p:tgtEl>
                                        <p:attrNameLst>
                                          <p:attrName>ppt_x</p:attrName>
                                        </p:attrNameLst>
                                      </p:cBhvr>
                                      <p:tavLst>
                                        <p:tav tm="0">
                                          <p:val>
                                            <p:strVal val="#ppt_x"/>
                                          </p:val>
                                        </p:tav>
                                        <p:tav tm="100000">
                                          <p:val>
                                            <p:strVal val="#ppt_x"/>
                                          </p:val>
                                        </p:tav>
                                      </p:tavLst>
                                    </p:anim>
                                    <p:anim calcmode="lin" valueType="num">
                                      <p:cBhvr>
                                        <p:cTn id="21" dur="500" fill="hold"/>
                                        <p:tgtEl>
                                          <p:spTgt spid="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anim calcmode="lin" valueType="num">
                                      <p:cBhvr>
                                        <p:cTn id="32" dur="500" fill="hold"/>
                                        <p:tgtEl>
                                          <p:spTgt spid="67"/>
                                        </p:tgtEl>
                                        <p:attrNameLst>
                                          <p:attrName>ppt_x</p:attrName>
                                        </p:attrNameLst>
                                      </p:cBhvr>
                                      <p:tavLst>
                                        <p:tav tm="0">
                                          <p:val>
                                            <p:strVal val="#ppt_x"/>
                                          </p:val>
                                        </p:tav>
                                        <p:tav tm="100000">
                                          <p:val>
                                            <p:strVal val="#ppt_x"/>
                                          </p:val>
                                        </p:tav>
                                      </p:tavLst>
                                    </p:anim>
                                    <p:anim calcmode="lin" valueType="num">
                                      <p:cBhvr>
                                        <p:cTn id="3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JOIN US AT OUR NATIONAL CONVENTION</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7" name="Picture 6" descr="A black background with white text&#10;&#10;Description automatically generated">
            <a:extLst>
              <a:ext uri="{FF2B5EF4-FFF2-40B4-BE49-F238E27FC236}">
                <a16:creationId xmlns:a16="http://schemas.microsoft.com/office/drawing/2014/main" id="{28814131-89A6-1878-C5E4-DC3D3DBCCFDA}"/>
              </a:ext>
            </a:extLst>
          </p:cNvPr>
          <p:cNvPicPr>
            <a:picLocks noChangeAspect="1"/>
          </p:cNvPicPr>
          <p:nvPr/>
        </p:nvPicPr>
        <p:blipFill rotWithShape="1">
          <a:blip r:embed="rId3"/>
          <a:srcRect l="20804" t="42801" r="21242" b="42481"/>
          <a:stretch/>
        </p:blipFill>
        <p:spPr>
          <a:xfrm>
            <a:off x="10284385" y="6438550"/>
            <a:ext cx="1720850" cy="245835"/>
          </a:xfrm>
          <a:prstGeom prst="rect">
            <a:avLst/>
          </a:prstGeom>
        </p:spPr>
      </p:pic>
      <p:pic>
        <p:nvPicPr>
          <p:cNvPr id="4" name="Picture 3" descr="A close up of a logo&#10;&#10;Description automatically generated">
            <a:extLst>
              <a:ext uri="{FF2B5EF4-FFF2-40B4-BE49-F238E27FC236}">
                <a16:creationId xmlns:a16="http://schemas.microsoft.com/office/drawing/2014/main" id="{10FA55EE-0000-459B-9E40-6D499C49D63F}"/>
              </a:ext>
            </a:extLst>
          </p:cNvPr>
          <p:cNvPicPr>
            <a:picLocks noChangeAspect="1"/>
          </p:cNvPicPr>
          <p:nvPr/>
        </p:nvPicPr>
        <p:blipFill>
          <a:blip r:embed="rId4"/>
          <a:stretch>
            <a:fillRect/>
          </a:stretch>
        </p:blipFill>
        <p:spPr>
          <a:xfrm>
            <a:off x="10284385" y="6050130"/>
            <a:ext cx="1720851" cy="320158"/>
          </a:xfrm>
          <a:prstGeom prst="rect">
            <a:avLst/>
          </a:prstGeom>
        </p:spPr>
      </p:pic>
      <p:sp>
        <p:nvSpPr>
          <p:cNvPr id="8" name="TextBox 7">
            <a:extLst>
              <a:ext uri="{FF2B5EF4-FFF2-40B4-BE49-F238E27FC236}">
                <a16:creationId xmlns:a16="http://schemas.microsoft.com/office/drawing/2014/main" id="{C94275D0-ADF7-2485-2988-C22C6856190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D2D52"/>
                </a:solidFill>
                <a:uLnTx/>
                <a:uFillTx/>
                <a:latin typeface="Calibri" panose="020F0502020204030204"/>
                <a:ea typeface="+mn-ea"/>
                <a:cs typeface="+mn-cs"/>
              </a:rPr>
              <a:t>RhinoNation.World</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err="1">
                <a:solidFill>
                  <a:srgbClr val="0D2D52"/>
                </a:solidFill>
                <a:latin typeface="Calibri" panose="020F0502020204030204"/>
              </a:rPr>
              <a:t>TheSVPSystem.com</a:t>
            </a:r>
            <a:endParaRPr kumimoji="0" lang="en-US" sz="1800" b="1" i="1" u="none" strike="noStrike" kern="1200" cap="none" spc="0" normalizeH="0" baseline="0" noProof="0" dirty="0">
              <a:ln>
                <a:noFill/>
              </a:ln>
              <a:solidFill>
                <a:srgbClr val="0D2D52"/>
              </a:solidFill>
              <a:uLnTx/>
              <a:uFillTx/>
              <a:latin typeface="Calibri" panose="020F0502020204030204"/>
              <a:ea typeface="+mn-ea"/>
              <a:cs typeface="+mn-cs"/>
            </a:endParaRPr>
          </a:p>
        </p:txBody>
      </p:sp>
      <p:pic>
        <p:nvPicPr>
          <p:cNvPr id="9" name="Picture 8" descr="A qr code on a city&#10;&#10;Description automatically generated">
            <a:extLst>
              <a:ext uri="{FF2B5EF4-FFF2-40B4-BE49-F238E27FC236}">
                <a16:creationId xmlns:a16="http://schemas.microsoft.com/office/drawing/2014/main" id="{FCE313D8-0144-300B-3BD0-635FE9D1204E}"/>
              </a:ext>
            </a:extLst>
          </p:cNvPr>
          <p:cNvPicPr>
            <a:picLocks noChangeAspect="1"/>
          </p:cNvPicPr>
          <p:nvPr/>
        </p:nvPicPr>
        <p:blipFill rotWithShape="1">
          <a:blip r:embed="rId5"/>
          <a:srcRect b="4416"/>
          <a:stretch/>
        </p:blipFill>
        <p:spPr>
          <a:xfrm>
            <a:off x="571874" y="1336516"/>
            <a:ext cx="11048252" cy="4505484"/>
          </a:xfrm>
          <a:prstGeom prst="rect">
            <a:avLst/>
          </a:prstGeom>
          <a:ln w="38100">
            <a:solidFill>
              <a:srgbClr val="F2682A"/>
            </a:solidFill>
          </a:ln>
        </p:spPr>
      </p:pic>
    </p:spTree>
    <p:extLst>
      <p:ext uri="{BB962C8B-B14F-4D97-AF65-F5344CB8AC3E}">
        <p14:creationId xmlns:p14="http://schemas.microsoft.com/office/powerpoint/2010/main" val="265011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CD72EEC8-F2DD-B4CC-9237-D48500BFC194}"/>
              </a:ext>
            </a:extLst>
          </p:cNvPr>
          <p:cNvSpPr txBox="1"/>
          <p:nvPr/>
        </p:nvSpPr>
        <p:spPr>
          <a:xfrm>
            <a:off x="0" y="925276"/>
            <a:ext cx="12192000" cy="3770263"/>
          </a:xfrm>
          <a:prstGeom prst="rect">
            <a:avLst/>
          </a:prstGeom>
          <a:noFill/>
        </p:spPr>
        <p:txBody>
          <a:bodyPr wrap="square" rtlCol="0">
            <a:spAutoFit/>
          </a:bodyPr>
          <a:lstStyle/>
          <a:p>
            <a:pPr algn="ctr"/>
            <a:r>
              <a:rPr lang="en-US" sz="23900" dirty="0">
                <a:solidFill>
                  <a:schemeClr val="bg1"/>
                </a:solidFill>
                <a:effectLst>
                  <a:outerShdw blurRad="50800" dist="38100" dir="2700000" algn="tl" rotWithShape="0">
                    <a:prstClr val="black">
                      <a:alpha val="40000"/>
                    </a:prstClr>
                  </a:outerShdw>
                </a:effectLst>
                <a:latin typeface="Racing Catalogue" pitchFamily="2" charset="0"/>
              </a:rPr>
              <a:t>Thank You!</a:t>
            </a:r>
          </a:p>
        </p:txBody>
      </p:sp>
      <p:pic>
        <p:nvPicPr>
          <p:cNvPr id="10" name="Picture 9" descr="A white and orange letters on a black background&#10;&#10;Description automatically generated">
            <a:extLst>
              <a:ext uri="{FF2B5EF4-FFF2-40B4-BE49-F238E27FC236}">
                <a16:creationId xmlns:a16="http://schemas.microsoft.com/office/drawing/2014/main" id="{261B7832-25C3-C6A8-320D-2B426DABC738}"/>
              </a:ext>
            </a:extLst>
          </p:cNvPr>
          <p:cNvPicPr>
            <a:picLocks noChangeAspect="1"/>
          </p:cNvPicPr>
          <p:nvPr/>
        </p:nvPicPr>
        <p:blipFill>
          <a:blip r:embed="rId4"/>
          <a:stretch>
            <a:fillRect/>
          </a:stretch>
        </p:blipFill>
        <p:spPr>
          <a:xfrm>
            <a:off x="3867707" y="4047592"/>
            <a:ext cx="4547934" cy="803880"/>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9632A71D-0FB3-5E57-5A6D-021FFCF0E57D}"/>
              </a:ext>
            </a:extLst>
          </p:cNvPr>
          <p:cNvPicPr>
            <a:picLocks noChangeAspect="1"/>
          </p:cNvPicPr>
          <p:nvPr/>
        </p:nvPicPr>
        <p:blipFill>
          <a:blip r:embed="rId5"/>
          <a:stretch>
            <a:fillRect/>
          </a:stretch>
        </p:blipFill>
        <p:spPr>
          <a:xfrm>
            <a:off x="3776353" y="5186884"/>
            <a:ext cx="4639288" cy="617324"/>
          </a:xfrm>
          <a:prstGeom prst="rect">
            <a:avLst/>
          </a:prstGeom>
        </p:spPr>
      </p:pic>
    </p:spTree>
    <p:extLst>
      <p:ext uri="{BB962C8B-B14F-4D97-AF65-F5344CB8AC3E}">
        <p14:creationId xmlns:p14="http://schemas.microsoft.com/office/powerpoint/2010/main" val="10207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62764791-4A6B-FF13-4C24-1E25DD651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12501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4" name="Picture 2" descr="ACN | LinkedIn">
            <a:extLst>
              <a:ext uri="{FF2B5EF4-FFF2-40B4-BE49-F238E27FC236}">
                <a16:creationId xmlns:a16="http://schemas.microsoft.com/office/drawing/2014/main" id="{DB2A063C-93ED-3CAB-BB43-1F7BA2421CFC}"/>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88" name="Google Shape;88;p3" descr="Graphical user interface&#10;&#10;Description automatically generated with low confidence"/>
          <p:cNvPicPr preferRelativeResize="0"/>
          <p:nvPr/>
        </p:nvPicPr>
        <p:blipFill rotWithShape="1">
          <a:blip r:embed="rId4">
            <a:alphaModFix/>
          </a:blip>
          <a:srcRect t="15672" b="15840"/>
          <a:stretch/>
        </p:blipFill>
        <p:spPr>
          <a:xfrm>
            <a:off x="127324" y="2913888"/>
            <a:ext cx="11937353" cy="1734312"/>
          </a:xfrm>
          <a:prstGeom prst="rect">
            <a:avLst/>
          </a:prstGeom>
          <a:noFill/>
          <a:ln>
            <a:noFill/>
          </a:ln>
        </p:spPr>
      </p:pic>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5">
            <a:alphaModFix/>
          </a:blip>
          <a:srcRect r="94547" b="27930"/>
          <a:stretch/>
        </p:blipFill>
        <p:spPr>
          <a:xfrm>
            <a:off x="1307525" y="1870695"/>
            <a:ext cx="589470" cy="736527"/>
          </a:xfrm>
          <a:prstGeom prst="rect">
            <a:avLst/>
          </a:prstGeom>
          <a:noFill/>
          <a:ln>
            <a:noFill/>
          </a:ln>
        </p:spPr>
      </p:pic>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5">
            <a:alphaModFix/>
          </a:blip>
          <a:srcRect l="8688" r="83493" b="14404"/>
          <a:stretch/>
        </p:blipFill>
        <p:spPr>
          <a:xfrm>
            <a:off x="2197091" y="1866381"/>
            <a:ext cx="822961" cy="874751"/>
          </a:xfrm>
          <a:prstGeom prst="rect">
            <a:avLst/>
          </a:prstGeom>
          <a:noFill/>
          <a:ln>
            <a:noFill/>
          </a:ln>
        </p:spPr>
      </p:pic>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5">
            <a:alphaModFix/>
          </a:blip>
          <a:srcRect l="83325" r="12397" b="27930"/>
          <a:stretch/>
        </p:blipFill>
        <p:spPr>
          <a:xfrm>
            <a:off x="9310302" y="1870695"/>
            <a:ext cx="462416" cy="736528"/>
          </a:xfrm>
          <a:prstGeom prst="rect">
            <a:avLst/>
          </a:prstGeom>
          <a:noFill/>
          <a:ln>
            <a:noFill/>
          </a:ln>
        </p:spPr>
      </p:pic>
      <p:pic>
        <p:nvPicPr>
          <p:cNvPr id="12" name="Google Shape;86;p3">
            <a:extLst>
              <a:ext uri="{FF2B5EF4-FFF2-40B4-BE49-F238E27FC236}">
                <a16:creationId xmlns:a16="http://schemas.microsoft.com/office/drawing/2014/main" id="{FE761893-D605-77A7-25CF-4D07E887B737}"/>
              </a:ext>
            </a:extLst>
          </p:cNvPr>
          <p:cNvPicPr preferRelativeResize="0"/>
          <p:nvPr/>
        </p:nvPicPr>
        <p:blipFill rotWithShape="1">
          <a:blip r:embed="rId5">
            <a:alphaModFix/>
          </a:blip>
          <a:srcRect l="20018" r="73356" b="27930"/>
          <a:stretch/>
        </p:blipFill>
        <p:spPr>
          <a:xfrm>
            <a:off x="3320147" y="1870695"/>
            <a:ext cx="716280" cy="736528"/>
          </a:xfrm>
          <a:prstGeom prst="rect">
            <a:avLst/>
          </a:prstGeom>
          <a:noFill/>
          <a:ln>
            <a:noFill/>
          </a:ln>
        </p:spPr>
      </p:pic>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5">
            <a:alphaModFix/>
          </a:blip>
          <a:srcRect l="71878" r="21639" b="14404"/>
          <a:stretch/>
        </p:blipFill>
        <p:spPr>
          <a:xfrm>
            <a:off x="8288069" y="1866382"/>
            <a:ext cx="700873" cy="874751"/>
          </a:xfrm>
          <a:prstGeom prst="rect">
            <a:avLst/>
          </a:prstGeom>
          <a:noFill/>
          <a:ln>
            <a:noFill/>
          </a:ln>
        </p:spPr>
      </p:pic>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5">
            <a:alphaModFix/>
          </a:blip>
          <a:srcRect l="60539" r="32216" b="14404"/>
          <a:stretch/>
        </p:blipFill>
        <p:spPr>
          <a:xfrm>
            <a:off x="7162178" y="1883634"/>
            <a:ext cx="783266" cy="874751"/>
          </a:xfrm>
          <a:prstGeom prst="rect">
            <a:avLst/>
          </a:prstGeom>
          <a:noFill/>
          <a:ln>
            <a:noFill/>
          </a:ln>
        </p:spPr>
      </p:pic>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5">
            <a:alphaModFix/>
          </a:blip>
          <a:srcRect l="40737" r="54739" b="27930"/>
          <a:stretch/>
        </p:blipFill>
        <p:spPr>
          <a:xfrm>
            <a:off x="5313637" y="1870695"/>
            <a:ext cx="489099" cy="736528"/>
          </a:xfrm>
          <a:prstGeom prst="rect">
            <a:avLst/>
          </a:prstGeom>
          <a:noFill/>
          <a:ln>
            <a:noFill/>
          </a:ln>
        </p:spPr>
      </p:pic>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5">
            <a:alphaModFix/>
          </a:blip>
          <a:srcRect l="91902" b="14404"/>
          <a:stretch/>
        </p:blipFill>
        <p:spPr>
          <a:xfrm>
            <a:off x="10009018" y="1883634"/>
            <a:ext cx="875457" cy="874751"/>
          </a:xfrm>
          <a:prstGeom prst="rect">
            <a:avLst/>
          </a:prstGeom>
          <a:noFill/>
          <a:ln>
            <a:noFill/>
          </a:ln>
        </p:spPr>
      </p:pic>
      <p:grpSp>
        <p:nvGrpSpPr>
          <p:cNvPr id="17" name="Group 16">
            <a:extLst>
              <a:ext uri="{FF2B5EF4-FFF2-40B4-BE49-F238E27FC236}">
                <a16:creationId xmlns:a16="http://schemas.microsoft.com/office/drawing/2014/main" id="{57A99A1B-8752-C9C6-917F-2672E35EA507}"/>
              </a:ext>
            </a:extLst>
          </p:cNvPr>
          <p:cNvGrpSpPr/>
          <p:nvPr/>
        </p:nvGrpSpPr>
        <p:grpSpPr>
          <a:xfrm>
            <a:off x="6102831" y="1883634"/>
            <a:ext cx="759252" cy="723589"/>
            <a:chOff x="12071350" y="794286"/>
            <a:chExt cx="1518504" cy="1447177"/>
          </a:xfrm>
        </p:grpSpPr>
        <p:pic>
          <p:nvPicPr>
            <p:cNvPr id="18" name="Google Shape;86;p3">
              <a:extLst>
                <a:ext uri="{FF2B5EF4-FFF2-40B4-BE49-F238E27FC236}">
                  <a16:creationId xmlns:a16="http://schemas.microsoft.com/office/drawing/2014/main" id="{160B03E0-D0D7-5231-A04A-B79AFEC800F7}"/>
                </a:ext>
              </a:extLst>
            </p:cNvPr>
            <p:cNvPicPr preferRelativeResize="0"/>
            <p:nvPr/>
          </p:nvPicPr>
          <p:blipFill rotWithShape="1">
            <a:blip r:embed="rId5">
              <a:alphaModFix/>
            </a:blip>
            <a:srcRect l="49385" t="53744" r="43591" b="27930"/>
            <a:stretch/>
          </p:blipFill>
          <p:spPr>
            <a:xfrm>
              <a:off x="12071350" y="1866901"/>
              <a:ext cx="1518504" cy="374562"/>
            </a:xfrm>
            <a:prstGeom prst="rect">
              <a:avLst/>
            </a:prstGeom>
            <a:noFill/>
            <a:ln>
              <a:noFill/>
            </a:ln>
          </p:spPr>
        </p:pic>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5">
              <a:alphaModFix/>
            </a:blip>
            <a:srcRect l="50159" r="44114" b="54284"/>
            <a:stretch/>
          </p:blipFill>
          <p:spPr>
            <a:xfrm>
              <a:off x="12123193" y="794286"/>
              <a:ext cx="1320442" cy="996414"/>
            </a:xfrm>
            <a:prstGeom prst="rect">
              <a:avLst/>
            </a:prstGeom>
            <a:noFill/>
            <a:ln>
              <a:noFill/>
            </a:ln>
          </p:spPr>
        </p:pic>
      </p:grpSp>
      <p:grpSp>
        <p:nvGrpSpPr>
          <p:cNvPr id="20" name="Group 19">
            <a:extLst>
              <a:ext uri="{FF2B5EF4-FFF2-40B4-BE49-F238E27FC236}">
                <a16:creationId xmlns:a16="http://schemas.microsoft.com/office/drawing/2014/main" id="{4F725122-993C-7EA8-26DA-B696BDECF6C3}"/>
              </a:ext>
            </a:extLst>
          </p:cNvPr>
          <p:cNvGrpSpPr/>
          <p:nvPr/>
        </p:nvGrpSpPr>
        <p:grpSpPr>
          <a:xfrm>
            <a:off x="4336522" y="2007190"/>
            <a:ext cx="645122" cy="597096"/>
            <a:chOff x="9377103" y="1041399"/>
            <a:chExt cx="1290243" cy="1194192"/>
          </a:xfrm>
        </p:grpSpPr>
        <p:pic>
          <p:nvPicPr>
            <p:cNvPr id="21" name="Google Shape;86;p3">
              <a:extLst>
                <a:ext uri="{FF2B5EF4-FFF2-40B4-BE49-F238E27FC236}">
                  <a16:creationId xmlns:a16="http://schemas.microsoft.com/office/drawing/2014/main" id="{F7013B47-2331-A634-373D-DDBAB71E6700}"/>
                </a:ext>
              </a:extLst>
            </p:cNvPr>
            <p:cNvPicPr preferRelativeResize="0"/>
            <p:nvPr/>
          </p:nvPicPr>
          <p:blipFill rotWithShape="1">
            <a:blip r:embed="rId5">
              <a:alphaModFix/>
            </a:blip>
            <a:srcRect l="29925" t="54032" r="64108" b="27930"/>
            <a:stretch/>
          </p:blipFill>
          <p:spPr>
            <a:xfrm>
              <a:off x="9377103" y="1866901"/>
              <a:ext cx="1290243" cy="368690"/>
            </a:xfrm>
            <a:prstGeom prst="rect">
              <a:avLst/>
            </a:prstGeom>
            <a:noFill/>
            <a:ln>
              <a:noFill/>
            </a:ln>
          </p:spPr>
        </p:pic>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5">
              <a:alphaModFix/>
            </a:blip>
            <a:srcRect l="30612" t="12090" r="64863" b="51250"/>
            <a:stretch/>
          </p:blipFill>
          <p:spPr>
            <a:xfrm>
              <a:off x="9521552" y="1041399"/>
              <a:ext cx="978197" cy="749301"/>
            </a:xfrm>
            <a:prstGeom prst="rect">
              <a:avLst/>
            </a:prstGeom>
            <a:noFill/>
            <a:ln>
              <a:noFill/>
            </a:ln>
          </p:spPr>
        </p:pic>
      </p:grpSp>
      <p:grpSp>
        <p:nvGrpSpPr>
          <p:cNvPr id="26" name="Group 25">
            <a:extLst>
              <a:ext uri="{FF2B5EF4-FFF2-40B4-BE49-F238E27FC236}">
                <a16:creationId xmlns:a16="http://schemas.microsoft.com/office/drawing/2014/main" id="{78032DAF-BEE2-8A3D-0B7F-C1CE3E8A31BE}"/>
              </a:ext>
            </a:extLst>
          </p:cNvPr>
          <p:cNvGrpSpPr/>
          <p:nvPr/>
        </p:nvGrpSpPr>
        <p:grpSpPr>
          <a:xfrm>
            <a:off x="0" y="375445"/>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575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ESSENTIAL SERVICES</a:t>
              </a:r>
              <a:endParaRPr kumimoji="0" sz="14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4000" b="0" i="0" u="none" strike="noStrike" kern="0" cap="none" spc="0" normalizeH="0" baseline="0" noProof="0" dirty="0" err="1">
                  <a:ln>
                    <a:noFill/>
                  </a:ln>
                  <a:solidFill>
                    <a:srgbClr val="3A7BC8"/>
                  </a:solidFill>
                  <a:effectLst/>
                  <a:uLnTx/>
                  <a:uFillTx/>
                  <a:latin typeface="Calibri" panose="020F0502020204030204" pitchFamily="34" charset="0"/>
                  <a:ea typeface="Helvetica Neue"/>
                  <a:cs typeface="Calibri" panose="020F0502020204030204" pitchFamily="34" charset="0"/>
                  <a:sym typeface="Helvetica Neue"/>
                </a:rPr>
                <a:t>Business|Residential</a:t>
              </a:r>
              <a:endParaRPr kumimoji="0" lang="en-US" sz="2200" b="0" i="0" u="none" strike="noStrike" kern="0" cap="none" spc="0" normalizeH="0" baseline="0" noProof="0" dirty="0">
                <a:ln>
                  <a:noFill/>
                </a:ln>
                <a:solidFill>
                  <a:srgbClr val="3A7BC8"/>
                </a:solidFill>
                <a:effectLst/>
                <a:uLnTx/>
                <a:uFillTx/>
                <a:latin typeface="Calibri" panose="020F0502020204030204" pitchFamily="34" charset="0"/>
                <a:ea typeface="+mn-ea"/>
                <a:cs typeface="Calibri" panose="020F0502020204030204" pitchFamily="34" charset="0"/>
                <a:sym typeface="Arial"/>
              </a:endParaRPr>
            </a:p>
          </p:txBody>
        </p:sp>
      </p:grpSp>
      <p:pic>
        <p:nvPicPr>
          <p:cNvPr id="3" name="Picture 2" descr="Background pattern&#10;&#10;Description automatically generated with low confidence">
            <a:extLst>
              <a:ext uri="{FF2B5EF4-FFF2-40B4-BE49-F238E27FC236}">
                <a16:creationId xmlns:a16="http://schemas.microsoft.com/office/drawing/2014/main" id="{82E7265C-93FE-2DC2-DDBF-D1EE951D2E67}"/>
              </a:ext>
            </a:extLst>
          </p:cNvPr>
          <p:cNvPicPr>
            <a:picLocks noChangeAspect="1"/>
          </p:cNvPicPr>
          <p:nvPr/>
        </p:nvPicPr>
        <p:blipFill rotWithShape="1">
          <a:blip r:embed="rId6">
            <a:extLst>
              <a:ext uri="{28A0092B-C50C-407E-A947-70E740481C1C}">
                <a14:useLocalDpi xmlns:a14="http://schemas.microsoft.com/office/drawing/2010/main" val="0"/>
              </a:ext>
            </a:extLst>
          </a:blip>
          <a:srcRect r="6455"/>
          <a:stretch/>
        </p:blipFill>
        <p:spPr>
          <a:xfrm>
            <a:off x="118046" y="4644892"/>
            <a:ext cx="11993035" cy="2098808"/>
          </a:xfrm>
          <a:prstGeom prst="rect">
            <a:avLst/>
          </a:prstGeom>
        </p:spPr>
      </p:pic>
      <p:pic>
        <p:nvPicPr>
          <p:cNvPr id="5" name="Image" descr="Image">
            <a:extLst>
              <a:ext uri="{FF2B5EF4-FFF2-40B4-BE49-F238E27FC236}">
                <a16:creationId xmlns:a16="http://schemas.microsoft.com/office/drawing/2014/main" id="{694D724F-298D-464C-2EBB-5C867888FBA2}"/>
              </a:ext>
            </a:extLst>
          </p:cNvPr>
          <p:cNvPicPr>
            <a:picLocks noChangeAspect="1"/>
          </p:cNvPicPr>
          <p:nvPr/>
        </p:nvPicPr>
        <p:blipFill>
          <a:blip r:embed="rId7"/>
          <a:stretch>
            <a:fillRect/>
          </a:stretch>
        </p:blipFill>
        <p:spPr>
          <a:xfrm>
            <a:off x="3886592" y="4623361"/>
            <a:ext cx="4418819" cy="2121972"/>
          </a:xfrm>
          <a:prstGeom prst="rect">
            <a:avLst/>
          </a:prstGeom>
          <a:ln w="12700">
            <a:miter lim="400000"/>
          </a:ln>
        </p:spPr>
      </p:pic>
      <p:sp>
        <p:nvSpPr>
          <p:cNvPr id="7" name="TextBox 6">
            <a:extLst>
              <a:ext uri="{FF2B5EF4-FFF2-40B4-BE49-F238E27FC236}">
                <a16:creationId xmlns:a16="http://schemas.microsoft.com/office/drawing/2014/main" id="{EEC5BF6C-F9DD-C491-4681-A3F8FF8D6300}"/>
              </a:ext>
            </a:extLst>
          </p:cNvPr>
          <p:cNvSpPr txBox="1"/>
          <p:nvPr/>
        </p:nvSpPr>
        <p:spPr>
          <a:xfrm rot="21231988">
            <a:off x="8474666" y="4966854"/>
            <a:ext cx="336470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2D51"/>
                </a:solidFill>
                <a:effectLst/>
                <a:uLnTx/>
                <a:uFillTx/>
                <a:latin typeface="Calibri" panose="020F0502020204030204" pitchFamily="34" charset="0"/>
                <a:ea typeface="Helvetica" charset="0"/>
                <a:cs typeface="Calibri" panose="020F0502020204030204" pitchFamily="34" charset="0"/>
                <a:sym typeface="Myriad Pro"/>
              </a:rPr>
              <a:t>WHEN A CUSTOMER IS ACQUIRED,</a:t>
            </a:r>
          </a:p>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2D51"/>
                </a:solidFill>
                <a:effectLst/>
                <a:uLnTx/>
                <a:uFillTx/>
                <a:latin typeface="Calibri" panose="020F0502020204030204" pitchFamily="34" charset="0"/>
                <a:ea typeface="Helvetica" charset="0"/>
                <a:cs typeface="Calibri" panose="020F0502020204030204" pitchFamily="34" charset="0"/>
                <a:sym typeface="Myriad Pro"/>
              </a:rPr>
              <a:t>A CHILD IS FED.</a:t>
            </a:r>
          </a:p>
        </p:txBody>
      </p:sp>
      <p:sp>
        <p:nvSpPr>
          <p:cNvPr id="2" name="Rectangle 1">
            <a:extLst>
              <a:ext uri="{FF2B5EF4-FFF2-40B4-BE49-F238E27FC236}">
                <a16:creationId xmlns:a16="http://schemas.microsoft.com/office/drawing/2014/main" id="{A6627EF7-2901-D972-4953-71D0AE10E1B8}"/>
              </a:ext>
            </a:extLst>
          </p:cNvPr>
          <p:cNvSpPr/>
          <p:nvPr/>
        </p:nvSpPr>
        <p:spPr>
          <a:xfrm>
            <a:off x="0" y="0"/>
            <a:ext cx="12192000" cy="6858000"/>
          </a:xfrm>
          <a:prstGeom prst="rect">
            <a:avLst/>
          </a:prstGeom>
          <a:noFill/>
          <a:ln w="28575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solidFill>
                  <a:srgbClr val="0D2D53"/>
                </a:solidFill>
              </a:ln>
              <a:noFill/>
              <a:effectLst/>
              <a:uLnTx/>
              <a:uFillTx/>
              <a:latin typeface="Arial"/>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100"/>
                                  </p:stCondLst>
                                  <p:childTnLst>
                                    <p:set>
                                      <p:cBhvr>
                                        <p:cTn id="11" dur="1" fill="hold">
                                          <p:stCondLst>
                                            <p:cond delay="0"/>
                                          </p:stCondLst>
                                        </p:cTn>
                                        <p:tgtEl>
                                          <p:spTgt spid="88"/>
                                        </p:tgtEl>
                                        <p:attrNameLst>
                                          <p:attrName>style.visibility</p:attrName>
                                        </p:attrNameLst>
                                      </p:cBhvr>
                                      <p:to>
                                        <p:strVal val="visible"/>
                                      </p:to>
                                    </p:set>
                                    <p:animEffect transition="in" filter="dissolve">
                                      <p:cBhvr>
                                        <p:cTn id="12" dur="1000"/>
                                        <p:tgtEl>
                                          <p:spTgt spid="88"/>
                                        </p:tgtEl>
                                      </p:cBhvr>
                                    </p:animEffect>
                                  </p:childTnLst>
                                </p:cTn>
                              </p:par>
                              <p:par>
                                <p:cTn id="13" presetID="2" presetClass="entr" presetSubtype="1" fill="hold" nodeType="withEffect">
                                  <p:stCondLst>
                                    <p:cond delay="1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 fill="hold"/>
                                        <p:tgtEl>
                                          <p:spTgt spid="9"/>
                                        </p:tgtEl>
                                        <p:attrNameLst>
                                          <p:attrName>ppt_x</p:attrName>
                                        </p:attrNameLst>
                                      </p:cBhvr>
                                      <p:tavLst>
                                        <p:tav tm="0">
                                          <p:val>
                                            <p:strVal val="#ppt_x"/>
                                          </p:val>
                                        </p:tav>
                                        <p:tav tm="100000">
                                          <p:val>
                                            <p:strVal val="#ppt_x"/>
                                          </p:val>
                                        </p:tav>
                                      </p:tavLst>
                                    </p:anim>
                                    <p:anim calcmode="lin" valueType="num">
                                      <p:cBhvr additive="base">
                                        <p:cTn id="16" dur="2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 fill="hold"/>
                                        <p:tgtEl>
                                          <p:spTgt spid="10"/>
                                        </p:tgtEl>
                                        <p:attrNameLst>
                                          <p:attrName>ppt_x</p:attrName>
                                        </p:attrNameLst>
                                      </p:cBhvr>
                                      <p:tavLst>
                                        <p:tav tm="0">
                                          <p:val>
                                            <p:strVal val="#ppt_x"/>
                                          </p:val>
                                        </p:tav>
                                        <p:tav tm="100000">
                                          <p:val>
                                            <p:strVal val="#ppt_x"/>
                                          </p:val>
                                        </p:tav>
                                      </p:tavLst>
                                    </p:anim>
                                    <p:anim calcmode="lin" valueType="num">
                                      <p:cBhvr additive="base">
                                        <p:cTn id="20" dur="2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 fill="hold"/>
                                        <p:tgtEl>
                                          <p:spTgt spid="12"/>
                                        </p:tgtEl>
                                        <p:attrNameLst>
                                          <p:attrName>ppt_x</p:attrName>
                                        </p:attrNameLst>
                                      </p:cBhvr>
                                      <p:tavLst>
                                        <p:tav tm="0">
                                          <p:val>
                                            <p:strVal val="#ppt_x"/>
                                          </p:val>
                                        </p:tav>
                                        <p:tav tm="100000">
                                          <p:val>
                                            <p:strVal val="#ppt_x"/>
                                          </p:val>
                                        </p:tav>
                                      </p:tavLst>
                                    </p:anim>
                                    <p:anim calcmode="lin" valueType="num">
                                      <p:cBhvr additive="base">
                                        <p:cTn id="24" dur="2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4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0" fill="hold"/>
                                        <p:tgtEl>
                                          <p:spTgt spid="20"/>
                                        </p:tgtEl>
                                        <p:attrNameLst>
                                          <p:attrName>ppt_x</p:attrName>
                                        </p:attrNameLst>
                                      </p:cBhvr>
                                      <p:tavLst>
                                        <p:tav tm="0">
                                          <p:val>
                                            <p:strVal val="#ppt_x"/>
                                          </p:val>
                                        </p:tav>
                                        <p:tav tm="100000">
                                          <p:val>
                                            <p:strVal val="#ppt_x"/>
                                          </p:val>
                                        </p:tav>
                                      </p:tavLst>
                                    </p:anim>
                                    <p:anim calcmode="lin" valueType="num">
                                      <p:cBhvr additive="base">
                                        <p:cTn id="28" dur="2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20" fill="hold"/>
                                        <p:tgtEl>
                                          <p:spTgt spid="15"/>
                                        </p:tgtEl>
                                        <p:attrNameLst>
                                          <p:attrName>ppt_x</p:attrName>
                                        </p:attrNameLst>
                                      </p:cBhvr>
                                      <p:tavLst>
                                        <p:tav tm="0">
                                          <p:val>
                                            <p:strVal val="#ppt_x"/>
                                          </p:val>
                                        </p:tav>
                                        <p:tav tm="100000">
                                          <p:val>
                                            <p:strVal val="#ppt_x"/>
                                          </p:val>
                                        </p:tav>
                                      </p:tavLst>
                                    </p:anim>
                                    <p:anim calcmode="lin" valueType="num">
                                      <p:cBhvr additive="base">
                                        <p:cTn id="32" dur="20" fill="hold"/>
                                        <p:tgtEl>
                                          <p:spTgt spid="1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6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 fill="hold"/>
                                        <p:tgtEl>
                                          <p:spTgt spid="17"/>
                                        </p:tgtEl>
                                        <p:attrNameLst>
                                          <p:attrName>ppt_x</p:attrName>
                                        </p:attrNameLst>
                                      </p:cBhvr>
                                      <p:tavLst>
                                        <p:tav tm="0">
                                          <p:val>
                                            <p:strVal val="#ppt_x"/>
                                          </p:val>
                                        </p:tav>
                                        <p:tav tm="100000">
                                          <p:val>
                                            <p:strVal val="#ppt_x"/>
                                          </p:val>
                                        </p:tav>
                                      </p:tavLst>
                                    </p:anim>
                                    <p:anim calcmode="lin" valueType="num">
                                      <p:cBhvr additive="base">
                                        <p:cTn id="36" dur="2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7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20" fill="hold"/>
                                        <p:tgtEl>
                                          <p:spTgt spid="14"/>
                                        </p:tgtEl>
                                        <p:attrNameLst>
                                          <p:attrName>ppt_x</p:attrName>
                                        </p:attrNameLst>
                                      </p:cBhvr>
                                      <p:tavLst>
                                        <p:tav tm="0">
                                          <p:val>
                                            <p:strVal val="#ppt_x"/>
                                          </p:val>
                                        </p:tav>
                                        <p:tav tm="100000">
                                          <p:val>
                                            <p:strVal val="#ppt_x"/>
                                          </p:val>
                                        </p:tav>
                                      </p:tavLst>
                                    </p:anim>
                                    <p:anim calcmode="lin" valueType="num">
                                      <p:cBhvr additive="base">
                                        <p:cTn id="40" dur="20" fill="hold"/>
                                        <p:tgtEl>
                                          <p:spTgt spid="1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8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 fill="hold"/>
                                        <p:tgtEl>
                                          <p:spTgt spid="13"/>
                                        </p:tgtEl>
                                        <p:attrNameLst>
                                          <p:attrName>ppt_x</p:attrName>
                                        </p:attrNameLst>
                                      </p:cBhvr>
                                      <p:tavLst>
                                        <p:tav tm="0">
                                          <p:val>
                                            <p:strVal val="#ppt_x"/>
                                          </p:val>
                                        </p:tav>
                                        <p:tav tm="100000">
                                          <p:val>
                                            <p:strVal val="#ppt_x"/>
                                          </p:val>
                                        </p:tav>
                                      </p:tavLst>
                                    </p:anim>
                                    <p:anim calcmode="lin" valueType="num">
                                      <p:cBhvr additive="base">
                                        <p:cTn id="44" dur="2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9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0" fill="hold"/>
                                        <p:tgtEl>
                                          <p:spTgt spid="11"/>
                                        </p:tgtEl>
                                        <p:attrNameLst>
                                          <p:attrName>ppt_x</p:attrName>
                                        </p:attrNameLst>
                                      </p:cBhvr>
                                      <p:tavLst>
                                        <p:tav tm="0">
                                          <p:val>
                                            <p:strVal val="#ppt_x"/>
                                          </p:val>
                                        </p:tav>
                                        <p:tav tm="100000">
                                          <p:val>
                                            <p:strVal val="#ppt_x"/>
                                          </p:val>
                                        </p:tav>
                                      </p:tavLst>
                                    </p:anim>
                                    <p:anim calcmode="lin" valueType="num">
                                      <p:cBhvr additive="base">
                                        <p:cTn id="48" dur="20" fill="hold"/>
                                        <p:tgtEl>
                                          <p:spTgt spid="11"/>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10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20" fill="hold"/>
                                        <p:tgtEl>
                                          <p:spTgt spid="16"/>
                                        </p:tgtEl>
                                        <p:attrNameLst>
                                          <p:attrName>ppt_x</p:attrName>
                                        </p:attrNameLst>
                                      </p:cBhvr>
                                      <p:tavLst>
                                        <p:tav tm="0">
                                          <p:val>
                                            <p:strVal val="#ppt_x"/>
                                          </p:val>
                                        </p:tav>
                                        <p:tav tm="100000">
                                          <p:val>
                                            <p:strVal val="#ppt_x"/>
                                          </p:val>
                                        </p:tav>
                                      </p:tavLst>
                                    </p:anim>
                                    <p:anim calcmode="lin" valueType="num">
                                      <p:cBhvr additive="base">
                                        <p:cTn id="52" dur="20" fill="hold"/>
                                        <p:tgtEl>
                                          <p:spTgt spid="16"/>
                                        </p:tgtEl>
                                        <p:attrNameLst>
                                          <p:attrName>ppt_y</p:attrName>
                                        </p:attrNameLst>
                                      </p:cBhvr>
                                      <p:tavLst>
                                        <p:tav tm="0">
                                          <p:val>
                                            <p:strVal val="0-#ppt_h/2"/>
                                          </p:val>
                                        </p:tav>
                                        <p:tav tm="100000">
                                          <p:val>
                                            <p:strVal val="#ppt_y"/>
                                          </p:val>
                                        </p:tav>
                                      </p:tavLst>
                                    </p:anim>
                                  </p:childTnLst>
                                </p:cTn>
                              </p:par>
                              <p:par>
                                <p:cTn id="53" presetID="9" presetClass="entr" presetSubtype="0" fill="hold" nodeType="withEffect">
                                  <p:stCondLst>
                                    <p:cond delay="100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tgtEl>
                                          <p:spTgt spid="3"/>
                                        </p:tgtEl>
                                      </p:cBhvr>
                                    </p:animEffect>
                                  </p:childTnLst>
                                </p:cTn>
                              </p:par>
                              <p:par>
                                <p:cTn id="56" presetID="9" presetClass="entr" presetSubtype="0" fill="hold" nodeType="withEffect">
                                  <p:stCondLst>
                                    <p:cond delay="100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500"/>
                                        <p:tgtEl>
                                          <p:spTgt spid="5"/>
                                        </p:tgtEl>
                                      </p:cBhvr>
                                    </p:animEffect>
                                  </p:childTnLst>
                                </p:cTn>
                              </p:par>
                              <p:par>
                                <p:cTn id="59" presetID="9" presetClass="entr" presetSubtype="0" fill="hold" grpId="0" nodeType="withEffect">
                                  <p:stCondLst>
                                    <p:cond delay="100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1F275A-5FE8-71E1-DD80-9152AEC61974}"/>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EARN BONUSES</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600" b="0" i="1" u="none" strike="noStrike" kern="0" cap="none" spc="0" normalizeH="0" baseline="0" noProof="0" dirty="0">
                  <a:ln>
                    <a:noFill/>
                  </a:ln>
                  <a:solidFill>
                    <a:srgbClr val="3A7BC8"/>
                  </a:solidFill>
                  <a:effectLst/>
                  <a:uLnTx/>
                  <a:uFillTx/>
                  <a:latin typeface="Calibri Light" panose="020F0302020204030204" pitchFamily="34" charset="0"/>
                  <a:ea typeface="Helvetica Neue"/>
                  <a:cs typeface="Calibri Light" panose="020F0302020204030204" pitchFamily="34" charset="0"/>
                  <a:sym typeface="Helvetica Neue"/>
                </a:rPr>
                <a:t>To Cover Your Services*</a:t>
              </a:r>
              <a:endParaRPr kumimoji="0" lang="en-US" sz="2000" b="0" i="1" u="none" strike="noStrike" kern="0" cap="none" spc="0" normalizeH="0" baseline="0" noProof="0" dirty="0">
                <a:ln>
                  <a:noFill/>
                </a:ln>
                <a:solidFill>
                  <a:srgbClr val="3A7BC8"/>
                </a:solidFill>
                <a:effectLst/>
                <a:uLnTx/>
                <a:uFillTx/>
                <a:latin typeface="Calibri Light" panose="020F0302020204030204" pitchFamily="34" charset="0"/>
                <a:ea typeface="+mn-ea"/>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IMAGINE HOW MUCH YOU CAN SAVE </a:t>
            </a:r>
            <a:r>
              <a:rPr kumimoji="0" lang="en-US" sz="3000" b="1" i="0" u="none" strike="noStrike" kern="0" cap="none" spc="0" normalizeH="0" baseline="0" noProof="0" dirty="0">
                <a:ln>
                  <a:noFill/>
                </a:ln>
                <a:solidFill>
                  <a:srgbClr val="FFFF00"/>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a:t>
            </a: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rPr>
              <a:t>**Excludes taxes and surcharges. Terms and conditions apply.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Enroll &amp; authenticate 5+ customers with an </a:t>
              </a:r>
              <a:r>
                <a:rPr kumimoji="0" lang="en-US" sz="1800" b="0" i="0" u="none" strike="noStrike" kern="0" cap="none" spc="0" normalizeH="0" baseline="0" noProof="0" dirty="0" err="1">
                  <a:ln>
                    <a:noFill/>
                  </a:ln>
                  <a:solidFill>
                    <a:srgbClr val="002554"/>
                  </a:solidFill>
                  <a:effectLst/>
                  <a:uLnTx/>
                  <a:uFillTx/>
                  <a:latin typeface="Calibri" panose="020F0502020204030204" pitchFamily="34" charset="0"/>
                  <a:ea typeface="+mn-ea"/>
                  <a:cs typeface="Calibri" panose="020F0502020204030204" pitchFamily="34" charset="0"/>
                  <a:sym typeface="Myriad Pro"/>
                </a:rPr>
                <a:t>IDSeal</a:t>
              </a: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12+ XOOM Energy Residential</a:t>
              </a:r>
            </a:p>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POWERUP</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spTree>
    <p:extLst>
      <p:ext uri="{BB962C8B-B14F-4D97-AF65-F5344CB8AC3E}">
        <p14:creationId xmlns:p14="http://schemas.microsoft.com/office/powerpoint/2010/main" val="312760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12" name="Picture 2" descr="ACN | LinkedIn">
            <a:extLst>
              <a:ext uri="{FF2B5EF4-FFF2-40B4-BE49-F238E27FC236}">
                <a16:creationId xmlns:a16="http://schemas.microsoft.com/office/drawing/2014/main" id="{2E1F859F-60F5-D84F-7AF8-33FFB3FD74C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BUSINESS MODEL</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575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28737"/>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5E5E5E">
                    <a:lumMod val="75000"/>
                  </a:srgbClr>
                </a:solidFill>
                <a:effectLst/>
                <a:uLnTx/>
                <a:uFillTx/>
                <a:latin typeface="Calibri" panose="020F0502020204030204" pitchFamily="34" charset="0"/>
                <a:ea typeface="+mn-ea"/>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5E5E5E">
                    <a:lumMod val="75000"/>
                  </a:srgbClr>
                </a:solidFill>
                <a:effectLst/>
                <a:uLnTx/>
                <a:uFillTx/>
                <a:latin typeface="Calibri" panose="020F0502020204030204" pitchFamily="34" charset="0"/>
                <a:ea typeface="+mn-ea"/>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99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par>
                          <p:cTn id="32" fill="hold">
                            <p:stCondLst>
                              <p:cond delay="500"/>
                            </p:stCondLst>
                            <p:childTnLst>
                              <p:par>
                                <p:cTn id="33" presetID="9" presetClass="exit" presetSubtype="0" fill="hold" nodeType="afterEffect">
                                  <p:stCondLst>
                                    <p:cond delay="0"/>
                                  </p:stCondLst>
                                  <p:childTnLst>
                                    <p:animEffect transition="out" filter="dissolv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par>
                          <p:cTn id="43" fill="hold">
                            <p:stCondLst>
                              <p:cond delay="1500"/>
                            </p:stCondLst>
                            <p:childTnLst>
                              <p:par>
                                <p:cTn id="44" presetID="9"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dissolve">
                                      <p:cBhvr>
                                        <p:cTn id="46" dur="500"/>
                                        <p:tgtEl>
                                          <p:spTgt spid="30"/>
                                        </p:tgtEl>
                                      </p:cBhvr>
                                    </p:animEffect>
                                  </p:childTnLst>
                                </p:cTn>
                              </p:par>
                            </p:childTnLst>
                          </p:cTn>
                        </p:par>
                        <p:par>
                          <p:cTn id="47" fill="hold">
                            <p:stCondLst>
                              <p:cond delay="2000"/>
                            </p:stCondLst>
                            <p:childTnLst>
                              <p:par>
                                <p:cTn id="48" presetID="9"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dissolv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AD32718B-28F6-93C9-6577-5B08CAD078A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27395" y="0"/>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lang="en-US" sz="2700" kern="0" dirty="0">
                  <a:solidFill>
                    <a:srgbClr val="0D2D53"/>
                  </a:solidFill>
                  <a:latin typeface="Calibri" panose="020F0502020204030204" pitchFamily="34" charset="0"/>
                  <a:cs typeface="Calibri" panose="020F0502020204030204" pitchFamily="34" charset="0"/>
                  <a:sym typeface="Arial"/>
                </a:rPr>
                <a:t>ACN Loyalty Reward Program</a:t>
              </a:r>
              <a:endPar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25717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1" name="Picture 2" descr="ACN | LinkedIn">
            <a:extLst>
              <a:ext uri="{FF2B5EF4-FFF2-40B4-BE49-F238E27FC236}">
                <a16:creationId xmlns:a16="http://schemas.microsoft.com/office/drawing/2014/main" id="{1DB9C5F7-E2E8-9B2F-EC72-878672E5DBCF}"/>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0" y="309"/>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Personally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marR="0" lvl="0" indent="0" algn="ctr" defTabSz="914400" rtl="0" eaLnBrk="1" fontAlgn="auto" latinLnBrk="0" hangingPunct="1">
              <a:lnSpc>
                <a:spcPts val="1505"/>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1">
            <a:extLst>
              <a:ext uri="{FF2B5EF4-FFF2-40B4-BE49-F238E27FC236}">
                <a16:creationId xmlns:a16="http://schemas.microsoft.com/office/drawing/2014/main" id="{2D56E988-2001-D093-6D2A-CC9B26124340}"/>
              </a:ext>
            </a:extLst>
          </p:cNvPr>
          <p:cNvGrpSpPr/>
          <p:nvPr/>
        </p:nvGrpSpPr>
        <p:grpSpPr>
          <a:xfrm>
            <a:off x="722864"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775420"/>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Acquire Customers Totaling:</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Customer Bonuses</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499625"/>
              <a:ext cx="9592056" cy="1938952"/>
            </a:xfrm>
            <a:prstGeom prst="rect">
              <a:avLst/>
            </a:prstGeom>
            <a:noFill/>
            <a:ln w="57150" cap="flat" cmpd="sng">
              <a:solidFill>
                <a:srgbClr val="75BF43"/>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3782CD"/>
                </a:buClr>
                <a:buSzPts val="6600"/>
                <a:buFontTx/>
                <a:buNone/>
                <a:tabLst/>
                <a:defRPr/>
              </a:pP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Plus </a:t>
              </a:r>
              <a:r>
                <a:rPr kumimoji="0" lang="en-US" sz="36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$200 </a:t>
              </a:r>
              <a:endParaRPr kumimoji="0" sz="7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3782CD"/>
                </a:buClr>
                <a:buSzPts val="4800"/>
                <a:buFontTx/>
                <a:buNone/>
                <a:tabLst/>
                <a:defRPr/>
              </a:pPr>
              <a:r>
                <a:rPr kumimoji="0" lang="en-US" sz="24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for Every Additional 3 Services*</a:t>
              </a:r>
              <a:endParaRPr kumimoji="0" sz="33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6002466"/>
              <a:ext cx="9592056" cy="3231654"/>
            </a:xfrm>
            <a:prstGeom prst="rect">
              <a:avLst/>
            </a:prstGeom>
            <a:solidFill>
              <a:srgbClr val="75BF43"/>
            </a:solidFill>
            <a:ln w="38100">
              <a:solidFill>
                <a:srgbClr val="0D2D53"/>
              </a:solidFill>
            </a:ln>
          </p:spPr>
          <p:txBody>
            <a:bodyPr wrap="square">
              <a:spAutoFit/>
            </a:bodyPr>
            <a:lstStyle/>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5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$200</a:t>
              </a:r>
              <a:endParaRPr kumimoji="0" lang="en-US" sz="90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endParaRP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8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$400</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11 Services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$600</a:t>
              </a:r>
            </a:p>
          </p:txBody>
        </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775421"/>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Earn Monthly On Your Customers</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Residual Income</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6046458"/>
              <a:ext cx="9595727" cy="3157640"/>
            </a:xfrm>
            <a:prstGeom prst="rect">
              <a:avLst/>
            </a:prstGeom>
            <a:solidFill>
              <a:srgbClr val="75BF43"/>
            </a:solidFill>
            <a:ln w="57150">
              <a:solidFill>
                <a:srgbClr val="0D2D53"/>
              </a:solidFill>
            </a:ln>
          </p:spPr>
          <p:txBody>
            <a:bodyPr spcFirstLastPara="1" wrap="square" lIns="45713" tIns="22850" rIns="45713" bIns="228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8800"/>
                <a:buFontTx/>
                <a:buNone/>
                <a:tabLst/>
                <a:defRPr/>
              </a:pPr>
              <a:r>
                <a:rPr kumimoji="0" lang="en-US" sz="48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3% to 20%</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FFFFFF"/>
                </a:buClr>
                <a:buSzPts val="6200"/>
                <a:buFontTx/>
                <a:buNone/>
                <a:tabLst/>
                <a:defRPr/>
              </a:pPr>
              <a:r>
                <a:rPr kumimoji="0" lang="en-US" sz="33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Commissionable Revenue*</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9873394"/>
              <a:ext cx="7069872" cy="12926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4B8DCD"/>
                </a:buClr>
                <a:buSzPts val="5400"/>
                <a:buFontTx/>
                <a:buNone/>
                <a:tabLst/>
                <a:defRPr/>
              </a:pP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Paid monthly on </a:t>
              </a:r>
              <a:r>
                <a:rPr kumimoji="0" lang="en-US" sz="18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your </a:t>
              </a: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customers Monthly Commissionable Revenue</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a:t>
              </a:r>
              <a:endParaRPr kumimoji="0" lang="en-US"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22599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11837</TotalTime>
  <Words>2220</Words>
  <Application>Microsoft Macintosh PowerPoint</Application>
  <PresentationFormat>Widescreen</PresentationFormat>
  <Paragraphs>543</Paragraphs>
  <Slides>39</Slides>
  <Notes>29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Abril Fatface</vt:lpstr>
      <vt:lpstr>Arial</vt:lpstr>
      <vt:lpstr>Bradley Hand</vt:lpstr>
      <vt:lpstr>Calibri</vt:lpstr>
      <vt:lpstr>Calibri Light</vt:lpstr>
      <vt:lpstr>Comic Sans MS</vt:lpstr>
      <vt:lpstr>Helvetica Neue</vt:lpstr>
      <vt:lpstr>Myriad Pro</vt:lpstr>
      <vt:lpstr>Open Sans</vt:lpstr>
      <vt:lpstr>Racing Catalogue</vt:lpstr>
      <vt:lpstr>Roboto Black</vt:lpstr>
      <vt:lpstr>Office Theme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11</cp:revision>
  <dcterms:created xsi:type="dcterms:W3CDTF">2023-11-04T17:56:03Z</dcterms:created>
  <dcterms:modified xsi:type="dcterms:W3CDTF">2024-04-02T15:27:04Z</dcterms:modified>
</cp:coreProperties>
</file>